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handoutMasterIdLst>
    <p:handoutMasterId r:id="rId20"/>
  </p:handoutMasterIdLst>
  <p:sldIdLst>
    <p:sldId id="257" r:id="rId2"/>
    <p:sldId id="311" r:id="rId3"/>
    <p:sldId id="319" r:id="rId4"/>
    <p:sldId id="298" r:id="rId5"/>
    <p:sldId id="278" r:id="rId6"/>
    <p:sldId id="299" r:id="rId7"/>
    <p:sldId id="280" r:id="rId8"/>
    <p:sldId id="320" r:id="rId9"/>
    <p:sldId id="291" r:id="rId10"/>
    <p:sldId id="321" r:id="rId11"/>
    <p:sldId id="300" r:id="rId12"/>
    <p:sldId id="322" r:id="rId13"/>
    <p:sldId id="323" r:id="rId14"/>
    <p:sldId id="267" r:id="rId15"/>
    <p:sldId id="301" r:id="rId16"/>
    <p:sldId id="302" r:id="rId17"/>
    <p:sldId id="315" r:id="rId18"/>
  </p:sldIdLst>
  <p:sldSz cx="6858000" cy="9906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4" userDrawn="1">
          <p15:clr>
            <a:srgbClr val="A4A3A4"/>
          </p15:clr>
        </p15:guide>
        <p15:guide id="2" pos="504" userDrawn="1">
          <p15:clr>
            <a:srgbClr val="A4A3A4"/>
          </p15:clr>
        </p15:guide>
        <p15:guide id="3" orient="horz" pos="829" userDrawn="1">
          <p15:clr>
            <a:srgbClr val="A4A3A4"/>
          </p15:clr>
        </p15:guide>
        <p15:guide id="4" pos="2069" userDrawn="1">
          <p15:clr>
            <a:srgbClr val="A4A3A4"/>
          </p15:clr>
        </p15:guide>
        <p15:guide id="5" pos="2169" userDrawn="1">
          <p15:clr>
            <a:srgbClr val="A4A3A4"/>
          </p15:clr>
        </p15:guide>
        <p15:guide id="6" pos="34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68" autoAdjust="0"/>
    <p:restoredTop sz="95187"/>
  </p:normalViewPr>
  <p:slideViewPr>
    <p:cSldViewPr snapToGrid="0" snapToObjects="1" showGuides="1">
      <p:cViewPr varScale="1">
        <p:scale>
          <a:sx n="79" d="100"/>
          <a:sy n="79" d="100"/>
        </p:scale>
        <p:origin x="2970" y="114"/>
      </p:cViewPr>
      <p:guideLst>
        <p:guide orient="horz" pos="2394"/>
        <p:guide pos="504"/>
        <p:guide orient="horz" pos="829"/>
        <p:guide pos="2069"/>
        <p:guide pos="2169"/>
        <p:guide pos="34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kino shibata" userId="7012174524fa9bed" providerId="LiveId" clId="{21B12349-2161-4410-A839-62D0298B7B90}"/>
    <pc:docChg chg="modSld">
      <pc:chgData name="Yukino shibata" userId="7012174524fa9bed" providerId="LiveId" clId="{21B12349-2161-4410-A839-62D0298B7B90}" dt="2021-11-10T16:28:16.754" v="60" actId="20577"/>
      <pc:docMkLst>
        <pc:docMk/>
      </pc:docMkLst>
      <pc:sldChg chg="modSp mod">
        <pc:chgData name="Yukino shibata" userId="7012174524fa9bed" providerId="LiveId" clId="{21B12349-2161-4410-A839-62D0298B7B90}" dt="2021-11-10T15:40:02.774" v="14"/>
        <pc:sldMkLst>
          <pc:docMk/>
          <pc:sldMk cId="3385719392" sldId="269"/>
        </pc:sldMkLst>
        <pc:spChg chg="mod">
          <ac:chgData name="Yukino shibata" userId="7012174524fa9bed" providerId="LiveId" clId="{21B12349-2161-4410-A839-62D0298B7B90}" dt="2021-11-10T15:40:02.774" v="14"/>
          <ac:spMkLst>
            <pc:docMk/>
            <pc:sldMk cId="3385719392" sldId="269"/>
            <ac:spMk id="52" creationId="{00DEF295-650F-4133-9E8A-2FE9D8D46064}"/>
          </ac:spMkLst>
        </pc:spChg>
      </pc:sldChg>
      <pc:sldChg chg="modSp mod">
        <pc:chgData name="Yukino shibata" userId="7012174524fa9bed" providerId="LiveId" clId="{21B12349-2161-4410-A839-62D0298B7B90}" dt="2021-11-10T15:40:44.346" v="20" actId="20577"/>
        <pc:sldMkLst>
          <pc:docMk/>
          <pc:sldMk cId="1825195007" sldId="300"/>
        </pc:sldMkLst>
        <pc:spChg chg="mod">
          <ac:chgData name="Yukino shibata" userId="7012174524fa9bed" providerId="LiveId" clId="{21B12349-2161-4410-A839-62D0298B7B90}" dt="2021-11-10T15:40:44.346" v="20" actId="20577"/>
          <ac:spMkLst>
            <pc:docMk/>
            <pc:sldMk cId="1825195007" sldId="300"/>
            <ac:spMk id="16" creationId="{D3DC25A1-04A6-4991-90AF-756E64D4E54D}"/>
          </ac:spMkLst>
        </pc:spChg>
      </pc:sldChg>
      <pc:sldChg chg="modSp mod">
        <pc:chgData name="Yukino shibata" userId="7012174524fa9bed" providerId="LiveId" clId="{21B12349-2161-4410-A839-62D0298B7B90}" dt="2021-11-10T16:28:16.754" v="60" actId="20577"/>
        <pc:sldMkLst>
          <pc:docMk/>
          <pc:sldMk cId="422096048" sldId="311"/>
        </pc:sldMkLst>
        <pc:spChg chg="mod">
          <ac:chgData name="Yukino shibata" userId="7012174524fa9bed" providerId="LiveId" clId="{21B12349-2161-4410-A839-62D0298B7B90}" dt="2021-11-10T16:28:16.754" v="60" actId="20577"/>
          <ac:spMkLst>
            <pc:docMk/>
            <pc:sldMk cId="422096048" sldId="311"/>
            <ac:spMk id="7" creationId="{FA58A3D2-573F-48C4-9AB3-C1AF773DD404}"/>
          </ac:spMkLst>
        </pc:spChg>
      </pc:sldChg>
      <pc:sldChg chg="modSp mod">
        <pc:chgData name="Yukino shibata" userId="7012174524fa9bed" providerId="LiveId" clId="{21B12349-2161-4410-A839-62D0298B7B90}" dt="2021-11-10T15:40:33.589" v="17" actId="20577"/>
        <pc:sldMkLst>
          <pc:docMk/>
          <pc:sldMk cId="3196059955" sldId="322"/>
        </pc:sldMkLst>
        <pc:spChg chg="mod">
          <ac:chgData name="Yukino shibata" userId="7012174524fa9bed" providerId="LiveId" clId="{21B12349-2161-4410-A839-62D0298B7B90}" dt="2021-11-10T15:40:33.589" v="17" actId="20577"/>
          <ac:spMkLst>
            <pc:docMk/>
            <pc:sldMk cId="3196059955" sldId="322"/>
            <ac:spMk id="3" creationId="{6E3B1B6B-B92F-4908-97E7-5A4D133EAB8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2A0AD17-81FF-4309-A1E7-E2A8EFB82C3E}"/>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FAF9B04-E6E6-422C-96D1-4C1F75F9626D}"/>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F2CEF904-46BA-47A5-B9D2-8DAF519EF5BD}" type="datetimeFigureOut">
              <a:rPr kumimoji="1" lang="ja-JP" altLang="en-US" smtClean="0"/>
              <a:t>2021/11/15</a:t>
            </a:fld>
            <a:endParaRPr kumimoji="1" lang="ja-JP" altLang="en-US"/>
          </a:p>
        </p:txBody>
      </p:sp>
      <p:sp>
        <p:nvSpPr>
          <p:cNvPr id="4" name="フッター プレースホルダー 3">
            <a:extLst>
              <a:ext uri="{FF2B5EF4-FFF2-40B4-BE49-F238E27FC236}">
                <a16:creationId xmlns:a16="http://schemas.microsoft.com/office/drawing/2014/main" id="{1F87E18E-26A1-48A7-8375-AA9E7706DACD}"/>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FFD2EDF-5A5D-402D-95A4-C98E3A23F849}"/>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C5AB11AD-9A77-4C30-99AC-71C125C13975}" type="slidenum">
              <a:rPr kumimoji="1" lang="ja-JP" altLang="en-US" smtClean="0"/>
              <a:t>‹#›</a:t>
            </a:fld>
            <a:endParaRPr kumimoji="1" lang="ja-JP" altLang="en-US"/>
          </a:p>
        </p:txBody>
      </p:sp>
    </p:spTree>
    <p:extLst>
      <p:ext uri="{BB962C8B-B14F-4D97-AF65-F5344CB8AC3E}">
        <p14:creationId xmlns:p14="http://schemas.microsoft.com/office/powerpoint/2010/main" val="362967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D2F9217-F9BF-42A1-BA5E-1D8E735A6528}" type="datetimeFigureOut">
              <a:rPr kumimoji="1" lang="ja-JP" altLang="en-US" smtClean="0"/>
              <a:t>2021/11/15</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71BF983-08F8-4624-BD2B-119FE82E6857}" type="slidenum">
              <a:rPr kumimoji="1" lang="ja-JP" altLang="en-US" smtClean="0"/>
              <a:t>‹#›</a:t>
            </a:fld>
            <a:endParaRPr kumimoji="1" lang="ja-JP" altLang="en-US"/>
          </a:p>
        </p:txBody>
      </p:sp>
    </p:spTree>
    <p:extLst>
      <p:ext uri="{BB962C8B-B14F-4D97-AF65-F5344CB8AC3E}">
        <p14:creationId xmlns:p14="http://schemas.microsoft.com/office/powerpoint/2010/main" val="13139228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083060D-5498-44B5-B406-779D6EDF2985}"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10295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B3F5E5-88F7-4A38-A9FF-087F24DCC50B}"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969561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36D8ED-57B6-45C5-86A5-B689AB35ECDF}"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346668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566D84-A2F5-469B-BE04-67954B6A54CA}"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13032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756006-2772-45A4-BFAE-62FB53603D04}"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371457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952439C-9737-4D74-B8CA-D301F90E3922}"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05108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9F36C4C-1E88-47F6-982A-667D723CDBB2}" type="datetime1">
              <a:rPr kumimoji="1" lang="ja-JP" altLang="en-US" smtClean="0"/>
              <a:t>2021/11/15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64059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FAC3C9-6C1F-40AD-84D9-1BB9ADD4D6E7}" type="datetime1">
              <a:rPr kumimoji="1" lang="ja-JP" altLang="en-US" smtClean="0"/>
              <a:t>2021/11/15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9604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CC753-D728-4CBF-AC20-0AFBA56C7461}" type="datetime1">
              <a:rPr kumimoji="1" lang="ja-JP" altLang="en-US" smtClean="0"/>
              <a:t>2021/11/15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93286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28EC01E-AC29-4AA1-80C7-2C449A45F87E}"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68862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AFAC61-AA07-4C63-81E2-22707C8F41E2}"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5772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37FDAFD-28F9-4196-AA41-5086F46934FA}" type="datetime1">
              <a:rPr kumimoji="1" lang="ja-JP" altLang="en-US" smtClean="0"/>
              <a:t>2021/11/15</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72093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6.xml"/><Relationship Id="rId6" Type="http://schemas.openxmlformats.org/officeDocument/2006/relationships/image" Target="../media/image21.tmp"/><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6.xml"/><Relationship Id="rId6" Type="http://schemas.openxmlformats.org/officeDocument/2006/relationships/image" Target="../media/image24.tmp"/><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4.tmp"/><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1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6.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6.xml"/><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6.xml"/><Relationship Id="rId6" Type="http://schemas.openxmlformats.org/officeDocument/2006/relationships/image" Target="../media/image13.tmp"/><Relationship Id="rId5" Type="http://schemas.openxmlformats.org/officeDocument/2006/relationships/image" Target="../media/image12.tmp"/><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1B5A08-9794-8B43-BF5A-C8AF06CFCEEF}"/>
              </a:ext>
            </a:extLst>
          </p:cNvPr>
          <p:cNvSpPr/>
          <p:nvPr/>
        </p:nvSpPr>
        <p:spPr>
          <a:xfrm>
            <a:off x="162560" y="3881120"/>
            <a:ext cx="101600" cy="1071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8C1F062-4625-E745-A842-DFED1418C369}"/>
              </a:ext>
            </a:extLst>
          </p:cNvPr>
          <p:cNvSpPr txBox="1"/>
          <p:nvPr/>
        </p:nvSpPr>
        <p:spPr>
          <a:xfrm>
            <a:off x="361696" y="3881120"/>
            <a:ext cx="5937569" cy="584775"/>
          </a:xfrm>
          <a:prstGeom prst="rect">
            <a:avLst/>
          </a:prstGeom>
          <a:noFill/>
        </p:spPr>
        <p:txBody>
          <a:bodyPr wrap="square" rtlCol="0">
            <a:spAutoFit/>
          </a:bodyPr>
          <a:lstStyle/>
          <a:p>
            <a:r>
              <a:rPr lang="ja-JP" altLang="en-US" sz="3200" b="1" dirty="0"/>
              <a:t>操作マニュアル（</a:t>
            </a:r>
            <a:r>
              <a:rPr lang="en-US" altLang="ja-JP" sz="3200" b="1" dirty="0"/>
              <a:t>MORITO</a:t>
            </a:r>
            <a:r>
              <a:rPr lang="ja-JP" altLang="en-US" sz="3200" b="1" dirty="0"/>
              <a:t>）</a:t>
            </a:r>
            <a:endParaRPr kumimoji="1" lang="ja-JP" altLang="en-US" sz="3200" b="1" dirty="0"/>
          </a:p>
        </p:txBody>
      </p:sp>
    </p:spTree>
    <p:extLst>
      <p:ext uri="{BB962C8B-B14F-4D97-AF65-F5344CB8AC3E}">
        <p14:creationId xmlns:p14="http://schemas.microsoft.com/office/powerpoint/2010/main" val="402033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-2</a:t>
            </a:r>
          </a:p>
        </p:txBody>
      </p:sp>
      <p:sp>
        <p:nvSpPr>
          <p:cNvPr id="3" name="テキスト ボックス 2">
            <a:extLst>
              <a:ext uri="{FF2B5EF4-FFF2-40B4-BE49-F238E27FC236}">
                <a16:creationId xmlns:a16="http://schemas.microsoft.com/office/drawing/2014/main" id="{6E3B1B6B-B92F-4908-97E7-5A4D133EAB8F}"/>
              </a:ext>
            </a:extLst>
          </p:cNvPr>
          <p:cNvSpPr txBox="1"/>
          <p:nvPr/>
        </p:nvSpPr>
        <p:spPr>
          <a:xfrm>
            <a:off x="744033" y="1794177"/>
            <a:ext cx="5875506"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以下の手順で契約した ナノサイズのデータ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を挿入してください。</a:t>
            </a:r>
            <a:endParaRPr lang="en-US" altLang="ja-JP" sz="1200" dirty="0">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a:xfrm>
            <a:off x="5076489" y="9060538"/>
            <a:ext cx="1543050" cy="527403"/>
          </a:xfrm>
        </p:spPr>
        <p:txBody>
          <a:bodyPr/>
          <a:lstStyle/>
          <a:p>
            <a:fld id="{9DE922E8-CF14-294C-857A-00CAF9992402}" type="slidenum">
              <a:rPr kumimoji="1" lang="ja-JP" altLang="en-US" smtClean="0"/>
              <a:t>10</a:t>
            </a:fld>
            <a:endParaRPr kumimoji="1" lang="ja-JP" altLang="en-US"/>
          </a:p>
        </p:txBody>
      </p:sp>
      <p:grpSp>
        <p:nvGrpSpPr>
          <p:cNvPr id="12" name="グループ化 11">
            <a:extLst>
              <a:ext uri="{FF2B5EF4-FFF2-40B4-BE49-F238E27FC236}">
                <a16:creationId xmlns:a16="http://schemas.microsoft.com/office/drawing/2014/main" id="{422FC317-D235-4891-B575-853FAE0FD575}"/>
              </a:ext>
            </a:extLst>
          </p:cNvPr>
          <p:cNvGrpSpPr/>
          <p:nvPr/>
        </p:nvGrpSpPr>
        <p:grpSpPr>
          <a:xfrm>
            <a:off x="836613" y="3586206"/>
            <a:ext cx="2237864" cy="1527317"/>
            <a:chOff x="1414945" y="4389244"/>
            <a:chExt cx="3428518" cy="2462523"/>
          </a:xfrm>
        </p:grpSpPr>
        <p:pic>
          <p:nvPicPr>
            <p:cNvPr id="10" name="図 9" descr="テーブルに置かれたナイフ&#10;&#10;中程度の精度で自動的に生成された説明">
              <a:extLst>
                <a:ext uri="{FF2B5EF4-FFF2-40B4-BE49-F238E27FC236}">
                  <a16:creationId xmlns:a16="http://schemas.microsoft.com/office/drawing/2014/main" id="{B6ACE360-3310-4428-9197-22ABFC646E39}"/>
                </a:ext>
              </a:extLst>
            </p:cNvPr>
            <p:cNvPicPr>
              <a:picLocks noChangeAspect="1"/>
            </p:cNvPicPr>
            <p:nvPr/>
          </p:nvPicPr>
          <p:blipFill>
            <a:blip r:embed="rId2"/>
            <a:stretch>
              <a:fillRect/>
            </a:stretch>
          </p:blipFill>
          <p:spPr>
            <a:xfrm>
              <a:off x="1414945" y="4389244"/>
              <a:ext cx="3428518" cy="2462523"/>
            </a:xfrm>
            <a:prstGeom prst="rect">
              <a:avLst/>
            </a:prstGeom>
          </p:spPr>
        </p:pic>
        <p:sp>
          <p:nvSpPr>
            <p:cNvPr id="11" name="正方形/長方形 10">
              <a:extLst>
                <a:ext uri="{FF2B5EF4-FFF2-40B4-BE49-F238E27FC236}">
                  <a16:creationId xmlns:a16="http://schemas.microsoft.com/office/drawing/2014/main" id="{D98498CE-1568-4D4A-8592-A7093FED7B54}"/>
                </a:ext>
              </a:extLst>
            </p:cNvPr>
            <p:cNvSpPr/>
            <p:nvPr/>
          </p:nvSpPr>
          <p:spPr>
            <a:xfrm>
              <a:off x="2170176" y="5192336"/>
              <a:ext cx="871280" cy="914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descr="屋内, テーブル, 座る, 作品 が含まれている画像&#10;&#10;自動的に生成された説明">
            <a:extLst>
              <a:ext uri="{FF2B5EF4-FFF2-40B4-BE49-F238E27FC236}">
                <a16:creationId xmlns:a16="http://schemas.microsoft.com/office/drawing/2014/main" id="{ADB75414-13C7-4659-82CB-39E671031ED9}"/>
              </a:ext>
            </a:extLst>
          </p:cNvPr>
          <p:cNvPicPr>
            <a:picLocks noChangeAspect="1"/>
          </p:cNvPicPr>
          <p:nvPr/>
        </p:nvPicPr>
        <p:blipFill>
          <a:blip r:embed="rId3"/>
          <a:stretch>
            <a:fillRect/>
          </a:stretch>
        </p:blipFill>
        <p:spPr>
          <a:xfrm>
            <a:off x="3595505" y="3623720"/>
            <a:ext cx="2114596" cy="1527316"/>
          </a:xfrm>
          <a:prstGeom prst="rect">
            <a:avLst/>
          </a:prstGeom>
        </p:spPr>
      </p:pic>
      <p:sp>
        <p:nvSpPr>
          <p:cNvPr id="32" name="テキスト ボックス 31">
            <a:extLst>
              <a:ext uri="{FF2B5EF4-FFF2-40B4-BE49-F238E27FC236}">
                <a16:creationId xmlns:a16="http://schemas.microsoft.com/office/drawing/2014/main" id="{7CC9051A-57CF-4961-9124-A368E4C18009}"/>
              </a:ext>
            </a:extLst>
          </p:cNvPr>
          <p:cNvSpPr txBox="1"/>
          <p:nvPr/>
        </p:nvSpPr>
        <p:spPr>
          <a:xfrm>
            <a:off x="1801801" y="3684814"/>
            <a:ext cx="415498" cy="369332"/>
          </a:xfrm>
          <a:prstGeom prst="rect">
            <a:avLst/>
          </a:prstGeom>
          <a:noFill/>
        </p:spPr>
        <p:txBody>
          <a:bodyPr wrap="none" rtlCol="0">
            <a:spAutoFit/>
          </a:bodyPr>
          <a:lstStyle/>
          <a:p>
            <a:r>
              <a:rPr lang="ja-JP" altLang="en-US" b="1" dirty="0">
                <a:solidFill>
                  <a:srgbClr val="FF0000"/>
                </a:solidFill>
              </a:rPr>
              <a:t>①</a:t>
            </a:r>
            <a:endParaRPr kumimoji="1" lang="ja-JP" altLang="en-US" b="1" dirty="0">
              <a:solidFill>
                <a:srgbClr val="FF0000"/>
              </a:solidFill>
            </a:endParaRPr>
          </a:p>
        </p:txBody>
      </p:sp>
      <p:sp>
        <p:nvSpPr>
          <p:cNvPr id="22" name="テキスト ボックス 21">
            <a:extLst>
              <a:ext uri="{FF2B5EF4-FFF2-40B4-BE49-F238E27FC236}">
                <a16:creationId xmlns:a16="http://schemas.microsoft.com/office/drawing/2014/main" id="{18F108E7-E7F9-4ACA-93DD-4308B356AA74}"/>
              </a:ext>
            </a:extLst>
          </p:cNvPr>
          <p:cNvSpPr txBox="1"/>
          <p:nvPr/>
        </p:nvSpPr>
        <p:spPr>
          <a:xfrm>
            <a:off x="744033" y="2353368"/>
            <a:ext cx="5622720" cy="1046440"/>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①雨量計と端末を接続するケーブルを外す。</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赤枠のキャップ部分を回して緩め、下図のように</a:t>
            </a:r>
            <a:r>
              <a:rPr lang="ja-JP" altLang="en-US" sz="1200" u="sng" dirty="0">
                <a:latin typeface="メイリオ" panose="020B0604030504040204" pitchFamily="50" charset="-128"/>
                <a:ea typeface="メイリオ" panose="020B0604030504040204" pitchFamily="50" charset="-128"/>
              </a:rPr>
              <a:t>ケーブルを抜いて分離</a:t>
            </a:r>
            <a:r>
              <a:rPr lang="ja-JP" altLang="en-US" sz="1200" dirty="0">
                <a:latin typeface="メイリオ" panose="020B0604030504040204" pitchFamily="50" charset="-128"/>
                <a:ea typeface="メイリオ" panose="020B0604030504040204" pitchFamily="50" charset="-128"/>
              </a:rPr>
              <a:t>させ</a:t>
            </a:r>
            <a:br>
              <a:rPr lang="en-US" altLang="ja-JP" sz="1200" dirty="0">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接続しなおす際はしっかりとキャップを締めなおして固定してください。</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0E5391D0-FC88-49E7-AA06-D4EBDF6DD5BD}"/>
              </a:ext>
            </a:extLst>
          </p:cNvPr>
          <p:cNvSpPr txBox="1"/>
          <p:nvPr/>
        </p:nvSpPr>
        <p:spPr>
          <a:xfrm>
            <a:off x="736972" y="5614620"/>
            <a:ext cx="5791126" cy="1600438"/>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②取付金具を外す</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ケースを固定している金具の両側の丸ネジを取り外し、固定板金も外して</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u"/>
            </a:pPr>
            <a:r>
              <a:rPr lang="ja-JP" altLang="en-US" sz="1200" dirty="0">
                <a:latin typeface="メイリオ" panose="020B0604030504040204" pitchFamily="50" charset="-128"/>
                <a:ea typeface="メイリオ" panose="020B0604030504040204" pitchFamily="50" charset="-128"/>
              </a:rPr>
              <a:t>金具を外す際は、雨量計測機本体をしっかり持って取り外してください。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u"/>
            </a:pPr>
            <a:r>
              <a:rPr lang="ja-JP" altLang="en-US" sz="1200" dirty="0">
                <a:latin typeface="メイリオ" panose="020B0604030504040204" pitchFamily="50" charset="-128"/>
                <a:ea typeface="メイリオ" panose="020B0604030504040204" pitchFamily="50" charset="-128"/>
              </a:rPr>
              <a:t>外したネジや金具はなくさないようにご注意ください。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8CCEDB9B-F7CD-4108-8364-61EB5C03ED44}"/>
              </a:ext>
            </a:extLst>
          </p:cNvPr>
          <p:cNvGrpSpPr/>
          <p:nvPr/>
        </p:nvGrpSpPr>
        <p:grpSpPr>
          <a:xfrm>
            <a:off x="843677" y="7215058"/>
            <a:ext cx="1990954" cy="1768500"/>
            <a:chOff x="3866849" y="6021007"/>
            <a:chExt cx="1731933" cy="1499032"/>
          </a:xfrm>
        </p:grpSpPr>
        <p:pic>
          <p:nvPicPr>
            <p:cNvPr id="24" name="図 23" descr="屋内, 手, 座る, 小さい が含まれている画像&#10;&#10;自動的に生成された説明">
              <a:extLst>
                <a:ext uri="{FF2B5EF4-FFF2-40B4-BE49-F238E27FC236}">
                  <a16:creationId xmlns:a16="http://schemas.microsoft.com/office/drawing/2014/main" id="{16B3AFDD-13FA-44BD-A957-02D56C657D74}"/>
                </a:ext>
              </a:extLst>
            </p:cNvPr>
            <p:cNvPicPr>
              <a:picLocks noChangeAspect="1"/>
            </p:cNvPicPr>
            <p:nvPr/>
          </p:nvPicPr>
          <p:blipFill>
            <a:blip r:embed="rId4"/>
            <a:stretch>
              <a:fillRect/>
            </a:stretch>
          </p:blipFill>
          <p:spPr>
            <a:xfrm>
              <a:off x="3866849" y="6021007"/>
              <a:ext cx="1731933" cy="1499032"/>
            </a:xfrm>
            <a:prstGeom prst="rect">
              <a:avLst/>
            </a:prstGeom>
          </p:spPr>
        </p:pic>
        <p:sp>
          <p:nvSpPr>
            <p:cNvPr id="25" name="正方形/長方形 24">
              <a:extLst>
                <a:ext uri="{FF2B5EF4-FFF2-40B4-BE49-F238E27FC236}">
                  <a16:creationId xmlns:a16="http://schemas.microsoft.com/office/drawing/2014/main" id="{1A10920B-A51E-4573-825A-35901D3C725F}"/>
                </a:ext>
              </a:extLst>
            </p:cNvPr>
            <p:cNvSpPr/>
            <p:nvPr/>
          </p:nvSpPr>
          <p:spPr>
            <a:xfrm>
              <a:off x="4393556" y="6667338"/>
              <a:ext cx="420942" cy="4769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8D8080E0-55EC-4C00-920A-7E8FEC581761}"/>
              </a:ext>
            </a:extLst>
          </p:cNvPr>
          <p:cNvSpPr txBox="1"/>
          <p:nvPr/>
        </p:nvSpPr>
        <p:spPr>
          <a:xfrm>
            <a:off x="1022763" y="8258944"/>
            <a:ext cx="415498" cy="369332"/>
          </a:xfrm>
          <a:prstGeom prst="rect">
            <a:avLst/>
          </a:prstGeom>
          <a:noFill/>
        </p:spPr>
        <p:txBody>
          <a:bodyPr wrap="none" rtlCol="0">
            <a:spAutoFit/>
          </a:bodyPr>
          <a:lstStyle/>
          <a:p>
            <a:r>
              <a:rPr kumimoji="1" lang="ja-JP" altLang="en-US" b="1" dirty="0">
                <a:solidFill>
                  <a:srgbClr val="FF0000"/>
                </a:solidFill>
              </a:rPr>
              <a:t>②</a:t>
            </a:r>
          </a:p>
        </p:txBody>
      </p:sp>
      <p:sp>
        <p:nvSpPr>
          <p:cNvPr id="27" name="テキスト ボックス 26">
            <a:extLst>
              <a:ext uri="{FF2B5EF4-FFF2-40B4-BE49-F238E27FC236}">
                <a16:creationId xmlns:a16="http://schemas.microsoft.com/office/drawing/2014/main" id="{C2D7338D-394D-4B83-96CC-B0D8232CDAB0}"/>
              </a:ext>
            </a:extLst>
          </p:cNvPr>
          <p:cNvSpPr txBox="1"/>
          <p:nvPr/>
        </p:nvSpPr>
        <p:spPr>
          <a:xfrm>
            <a:off x="2938820" y="8099308"/>
            <a:ext cx="3548051"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反対側も同様の手順で取付金具を外してください。</a:t>
            </a:r>
            <a:endParaRPr lang="en-US" altLang="ja-JP" sz="12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C96F2E8-931A-4277-942C-222ADCDBE70A}"/>
              </a:ext>
            </a:extLst>
          </p:cNvPr>
          <p:cNvSpPr txBox="1"/>
          <p:nvPr/>
        </p:nvSpPr>
        <p:spPr>
          <a:xfrm>
            <a:off x="534843" y="1305561"/>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データ</a:t>
            </a:r>
            <a:r>
              <a:rPr lang="en-US" altLang="ja-JP" sz="1600" b="1" dirty="0">
                <a:latin typeface="メイリオ" panose="020B0604030504040204" pitchFamily="50" charset="-128"/>
                <a:ea typeface="メイリオ" panose="020B0604030504040204" pitchFamily="50" charset="-128"/>
              </a:rPr>
              <a:t>SIM</a:t>
            </a:r>
            <a:r>
              <a:rPr lang="ja-JP" altLang="en-US" sz="1600" b="1" dirty="0">
                <a:latin typeface="メイリオ" panose="020B0604030504040204" pitchFamily="50" charset="-128"/>
                <a:ea typeface="メイリオ" panose="020B0604030504040204" pitchFamily="50" charset="-128"/>
              </a:rPr>
              <a:t>の挿入</a:t>
            </a:r>
            <a:endParaRPr lang="en-US" altLang="ja-JP" sz="1600" b="1" dirty="0">
              <a:latin typeface="メイリオ" panose="020B0604030504040204" pitchFamily="50" charset="-128"/>
              <a:ea typeface="メイリオ" panose="020B0604030504040204" pitchFamily="50" charset="-128"/>
            </a:endParaRPr>
          </a:p>
        </p:txBody>
      </p:sp>
      <p:sp>
        <p:nvSpPr>
          <p:cNvPr id="5" name="矢印: 左右 4">
            <a:extLst>
              <a:ext uri="{FF2B5EF4-FFF2-40B4-BE49-F238E27FC236}">
                <a16:creationId xmlns:a16="http://schemas.microsoft.com/office/drawing/2014/main" id="{61681A6D-8E59-4C47-A436-A0D43AD71B83}"/>
              </a:ext>
            </a:extLst>
          </p:cNvPr>
          <p:cNvSpPr/>
          <p:nvPr/>
        </p:nvSpPr>
        <p:spPr>
          <a:xfrm rot="20689831">
            <a:off x="4164591" y="5119959"/>
            <a:ext cx="653106" cy="283905"/>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3F7935C4-9A3B-47E4-B294-9FCAB7FEDA61}"/>
              </a:ext>
            </a:extLst>
          </p:cNvPr>
          <p:cNvSpPr/>
          <p:nvPr/>
        </p:nvSpPr>
        <p:spPr>
          <a:xfrm>
            <a:off x="2723885" y="1200919"/>
            <a:ext cx="3857835" cy="4863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200" b="1" dirty="0">
                <a:solidFill>
                  <a:srgbClr val="FF0000"/>
                </a:solidFill>
              </a:rPr>
              <a:t>注意</a:t>
            </a:r>
            <a:r>
              <a:rPr lang="en-US" altLang="ja-JP" sz="1200" b="1" dirty="0">
                <a:solidFill>
                  <a:srgbClr val="FF0000"/>
                </a:solidFill>
              </a:rPr>
              <a:t>!!!</a:t>
            </a:r>
            <a:endParaRPr kumimoji="1" lang="en-US" altLang="ja-JP" sz="1200" b="1" dirty="0">
              <a:solidFill>
                <a:srgbClr val="FF0000"/>
              </a:solidFill>
            </a:endParaRPr>
          </a:p>
          <a:p>
            <a:r>
              <a:rPr lang="ja-JP" altLang="en-US" sz="1200" b="1" dirty="0">
                <a:solidFill>
                  <a:srgbClr val="FFFF00"/>
                </a:solidFill>
              </a:rPr>
              <a:t>必ず電源が入っていない状態で作業してください。</a:t>
            </a:r>
            <a:endParaRPr kumimoji="1" lang="ja-JP" altLang="en-US" sz="1200" b="1" dirty="0">
              <a:solidFill>
                <a:srgbClr val="FFFF00"/>
              </a:solidFill>
            </a:endParaRPr>
          </a:p>
        </p:txBody>
      </p:sp>
    </p:spTree>
    <p:extLst>
      <p:ext uri="{BB962C8B-B14F-4D97-AF65-F5344CB8AC3E}">
        <p14:creationId xmlns:p14="http://schemas.microsoft.com/office/powerpoint/2010/main" val="314465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B56255F-1311-4972-AB81-66220D4B697E}"/>
              </a:ext>
            </a:extLst>
          </p:cNvPr>
          <p:cNvGrpSpPr/>
          <p:nvPr/>
        </p:nvGrpSpPr>
        <p:grpSpPr>
          <a:xfrm>
            <a:off x="3209636" y="2386776"/>
            <a:ext cx="2605451" cy="2010056"/>
            <a:chOff x="3209636" y="2386776"/>
            <a:chExt cx="2605451" cy="2010056"/>
          </a:xfrm>
        </p:grpSpPr>
        <p:pic>
          <p:nvPicPr>
            <p:cNvPr id="7" name="図 6" descr="屋内, 座る, テーブル, 小さい が含まれている画像&#10;&#10;自動的に生成された説明">
              <a:extLst>
                <a:ext uri="{FF2B5EF4-FFF2-40B4-BE49-F238E27FC236}">
                  <a16:creationId xmlns:a16="http://schemas.microsoft.com/office/drawing/2014/main" id="{D029A4AD-7ED6-4065-AB85-DA4AB78D54BF}"/>
                </a:ext>
              </a:extLst>
            </p:cNvPr>
            <p:cNvPicPr>
              <a:picLocks noChangeAspect="1"/>
            </p:cNvPicPr>
            <p:nvPr/>
          </p:nvPicPr>
          <p:blipFill>
            <a:blip r:embed="rId2"/>
            <a:stretch>
              <a:fillRect/>
            </a:stretch>
          </p:blipFill>
          <p:spPr>
            <a:xfrm rot="10800000">
              <a:off x="3209636" y="2386776"/>
              <a:ext cx="2605451" cy="2010056"/>
            </a:xfrm>
            <a:prstGeom prst="rect">
              <a:avLst/>
            </a:prstGeom>
          </p:spPr>
        </p:pic>
        <p:sp>
          <p:nvSpPr>
            <p:cNvPr id="3" name="正方形/長方形 2">
              <a:extLst>
                <a:ext uri="{FF2B5EF4-FFF2-40B4-BE49-F238E27FC236}">
                  <a16:creationId xmlns:a16="http://schemas.microsoft.com/office/drawing/2014/main" id="{673E64C9-8E4B-4AB0-B202-B769EE697927}"/>
                </a:ext>
              </a:extLst>
            </p:cNvPr>
            <p:cNvSpPr/>
            <p:nvPr/>
          </p:nvSpPr>
          <p:spPr>
            <a:xfrm>
              <a:off x="4645398" y="3423595"/>
              <a:ext cx="605212" cy="2170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5" name="図 4" descr="カウンターに置かれたナイフ&#10;&#10;中程度の精度で自動的に生成された説明">
            <a:extLst>
              <a:ext uri="{FF2B5EF4-FFF2-40B4-BE49-F238E27FC236}">
                <a16:creationId xmlns:a16="http://schemas.microsoft.com/office/drawing/2014/main" id="{3C49A661-9974-416A-8DDC-4BDC75B207D0}"/>
              </a:ext>
            </a:extLst>
          </p:cNvPr>
          <p:cNvPicPr>
            <a:picLocks noChangeAspect="1"/>
          </p:cNvPicPr>
          <p:nvPr/>
        </p:nvPicPr>
        <p:blipFill>
          <a:blip r:embed="rId3"/>
          <a:stretch>
            <a:fillRect/>
          </a:stretch>
        </p:blipFill>
        <p:spPr>
          <a:xfrm>
            <a:off x="804778" y="4587919"/>
            <a:ext cx="2420590" cy="2097845"/>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-3</a:t>
            </a: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p:txBody>
          <a:bodyPr/>
          <a:lstStyle/>
          <a:p>
            <a:fld id="{9DE922E8-CF14-294C-857A-00CAF9992402}" type="slidenum">
              <a:rPr kumimoji="1" lang="ja-JP" altLang="en-US" smtClean="0"/>
              <a:t>11</a:t>
            </a:fld>
            <a:endParaRPr kumimoji="1" lang="ja-JP" altLang="en-US"/>
          </a:p>
        </p:txBody>
      </p:sp>
      <p:sp>
        <p:nvSpPr>
          <p:cNvPr id="16" name="テキスト ボックス 15">
            <a:extLst>
              <a:ext uri="{FF2B5EF4-FFF2-40B4-BE49-F238E27FC236}">
                <a16:creationId xmlns:a16="http://schemas.microsoft.com/office/drawing/2014/main" id="{D3DC25A1-04A6-4991-90AF-756E64D4E54D}"/>
              </a:ext>
            </a:extLst>
          </p:cNvPr>
          <p:cNvSpPr txBox="1"/>
          <p:nvPr/>
        </p:nvSpPr>
        <p:spPr>
          <a:xfrm>
            <a:off x="745464" y="1373592"/>
            <a:ext cx="5563262" cy="923330"/>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③ケースカバーを外す</a:t>
            </a:r>
            <a:br>
              <a:rPr lang="en-US" altLang="ja-JP" sz="1400" b="1" dirty="0">
                <a:latin typeface="メイリオ" panose="020B0604030504040204" pitchFamily="50" charset="-128"/>
                <a:ea typeface="メイリオ" panose="020B0604030504040204" pitchFamily="50" charset="-128"/>
              </a:rPr>
            </a:br>
            <a:br>
              <a:rPr lang="en-US" altLang="ja-JP" sz="1400" b="1" dirty="0">
                <a:latin typeface="メイリオ" panose="020B0604030504040204" pitchFamily="50" charset="-128"/>
                <a:ea typeface="メイリオ" panose="020B0604030504040204" pitchFamily="50" charset="-128"/>
              </a:rPr>
            </a:br>
            <a:r>
              <a:rPr lang="ja-JP" altLang="en-US" sz="1400" b="1"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プラスドライバーで下図の「</a:t>
            </a:r>
            <a:r>
              <a:rPr lang="en-US" altLang="ja-JP" sz="1200" b="1" dirty="0">
                <a:latin typeface="メイリオ" panose="020B0604030504040204" pitchFamily="50" charset="-128"/>
                <a:ea typeface="メイリオ" panose="020B0604030504040204" pitchFamily="50" charset="-128"/>
              </a:rPr>
              <a:t>SIM</a:t>
            </a:r>
            <a:r>
              <a:rPr lang="ja-JP" altLang="en-US" sz="1200" b="1" dirty="0">
                <a:latin typeface="メイリオ" panose="020B0604030504040204" pitchFamily="50" charset="-128"/>
                <a:ea typeface="メイリオ" panose="020B0604030504040204" pitchFamily="50" charset="-128"/>
              </a:rPr>
              <a:t>挿込側</a:t>
            </a:r>
            <a:r>
              <a:rPr lang="ja-JP" altLang="en-US" sz="1200" dirty="0">
                <a:latin typeface="メイリオ" panose="020B0604030504040204" pitchFamily="50" charset="-128"/>
                <a:ea typeface="メイリオ" panose="020B0604030504040204" pitchFamily="50" charset="-128"/>
              </a:rPr>
              <a:t>」のケースカバーの黒色の</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ネジを２つ取り外し、ケースカバーを外してください。</a:t>
            </a:r>
            <a:endParaRPr lang="en-US" altLang="ja-JP" sz="1200" dirty="0">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672ECD60-2737-4B90-AEFD-80ECA3959F13}"/>
              </a:ext>
            </a:extLst>
          </p:cNvPr>
          <p:cNvSpPr/>
          <p:nvPr/>
        </p:nvSpPr>
        <p:spPr>
          <a:xfrm>
            <a:off x="4017505" y="2878324"/>
            <a:ext cx="540785" cy="1252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89E3E7F-162C-4FE6-BB24-50BA50E399CE}"/>
              </a:ext>
            </a:extLst>
          </p:cNvPr>
          <p:cNvSpPr/>
          <p:nvPr/>
        </p:nvSpPr>
        <p:spPr>
          <a:xfrm>
            <a:off x="5291328" y="2926620"/>
            <a:ext cx="483041" cy="1252363"/>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31956685-1CA0-4122-A9A8-8EB4E4D28E4E}"/>
              </a:ext>
            </a:extLst>
          </p:cNvPr>
          <p:cNvSpPr/>
          <p:nvPr/>
        </p:nvSpPr>
        <p:spPr>
          <a:xfrm>
            <a:off x="733895" y="3423850"/>
            <a:ext cx="3164837" cy="8771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400" b="1" dirty="0">
                <a:solidFill>
                  <a:srgbClr val="FF0000"/>
                </a:solidFill>
              </a:rPr>
              <a:t>注意</a:t>
            </a:r>
            <a:r>
              <a:rPr lang="en-US" altLang="ja-JP" sz="1400" b="1" dirty="0">
                <a:solidFill>
                  <a:srgbClr val="FF0000"/>
                </a:solidFill>
              </a:rPr>
              <a:t>!!!</a:t>
            </a:r>
            <a:endParaRPr kumimoji="1" lang="en-US" altLang="ja-JP" sz="1400" b="1" dirty="0">
              <a:solidFill>
                <a:srgbClr val="FF0000"/>
              </a:solidFill>
            </a:endParaRPr>
          </a:p>
          <a:p>
            <a:r>
              <a:rPr lang="ja-JP" altLang="en-US" sz="1400" b="1" dirty="0">
                <a:solidFill>
                  <a:srgbClr val="FF0000"/>
                </a:solidFill>
              </a:rPr>
              <a:t>赤</a:t>
            </a:r>
            <a:r>
              <a:rPr kumimoji="1" lang="ja-JP" altLang="en-US" sz="1400" b="1" dirty="0">
                <a:solidFill>
                  <a:srgbClr val="FF0000"/>
                </a:solidFill>
              </a:rPr>
              <a:t>線の画像</a:t>
            </a:r>
            <a:r>
              <a:rPr lang="ja-JP" altLang="en-US" sz="1400" b="1" dirty="0">
                <a:solidFill>
                  <a:srgbClr val="FF0000"/>
                </a:solidFill>
              </a:rPr>
              <a:t>左</a:t>
            </a:r>
            <a:r>
              <a:rPr kumimoji="1" lang="ja-JP" altLang="en-US" sz="1400" b="1" dirty="0">
                <a:solidFill>
                  <a:srgbClr val="FF0000"/>
                </a:solidFill>
              </a:rPr>
              <a:t>側のケースカバーは</a:t>
            </a:r>
            <a:endParaRPr kumimoji="1" lang="en-US" altLang="ja-JP" sz="1400" b="1" dirty="0">
              <a:solidFill>
                <a:srgbClr val="FF0000"/>
              </a:solidFill>
            </a:endParaRPr>
          </a:p>
          <a:p>
            <a:r>
              <a:rPr kumimoji="1" lang="ja-JP" altLang="en-US" sz="1400" b="1" dirty="0">
                <a:solidFill>
                  <a:srgbClr val="FF0000"/>
                </a:solidFill>
              </a:rPr>
              <a:t>絶対に開けないようにしてください。</a:t>
            </a:r>
          </a:p>
        </p:txBody>
      </p:sp>
      <p:pic>
        <p:nvPicPr>
          <p:cNvPr id="32" name="グラフィックス 31" descr="右向き指示マーク 単色塗りつぶし">
            <a:extLst>
              <a:ext uri="{FF2B5EF4-FFF2-40B4-BE49-F238E27FC236}">
                <a16:creationId xmlns:a16="http://schemas.microsoft.com/office/drawing/2014/main" id="{F93C3252-5425-48CE-A89C-992B271AA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7124" y="3315682"/>
            <a:ext cx="540785" cy="545271"/>
          </a:xfrm>
          <a:prstGeom prst="rect">
            <a:avLst/>
          </a:prstGeom>
        </p:spPr>
      </p:pic>
      <p:sp>
        <p:nvSpPr>
          <p:cNvPr id="36" name="正方形/長方形 35">
            <a:extLst>
              <a:ext uri="{FF2B5EF4-FFF2-40B4-BE49-F238E27FC236}">
                <a16:creationId xmlns:a16="http://schemas.microsoft.com/office/drawing/2014/main" id="{7EF41900-4628-4A7A-9C89-FDA7DD1FEEA4}"/>
              </a:ext>
            </a:extLst>
          </p:cNvPr>
          <p:cNvSpPr/>
          <p:nvPr/>
        </p:nvSpPr>
        <p:spPr>
          <a:xfrm>
            <a:off x="2061624" y="5338167"/>
            <a:ext cx="1016422" cy="107482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屋内, 人, テーブル, 食品 が含まれている画像&#10;&#10;自動的に生成された説明">
            <a:extLst>
              <a:ext uri="{FF2B5EF4-FFF2-40B4-BE49-F238E27FC236}">
                <a16:creationId xmlns:a16="http://schemas.microsoft.com/office/drawing/2014/main" id="{C25FA256-8751-4A05-98A1-F02AC7DB9CA3}"/>
              </a:ext>
            </a:extLst>
          </p:cNvPr>
          <p:cNvPicPr>
            <a:picLocks noChangeAspect="1"/>
          </p:cNvPicPr>
          <p:nvPr/>
        </p:nvPicPr>
        <p:blipFill>
          <a:blip r:embed="rId6"/>
          <a:stretch>
            <a:fillRect/>
          </a:stretch>
        </p:blipFill>
        <p:spPr>
          <a:xfrm>
            <a:off x="3632633" y="4596843"/>
            <a:ext cx="2182454" cy="2156864"/>
          </a:xfrm>
          <a:prstGeom prst="rect">
            <a:avLst/>
          </a:prstGeom>
        </p:spPr>
      </p:pic>
      <p:sp>
        <p:nvSpPr>
          <p:cNvPr id="42" name="テキスト ボックス 41">
            <a:extLst>
              <a:ext uri="{FF2B5EF4-FFF2-40B4-BE49-F238E27FC236}">
                <a16:creationId xmlns:a16="http://schemas.microsoft.com/office/drawing/2014/main" id="{31FBE241-9183-4203-802C-0337971C3B3E}"/>
              </a:ext>
            </a:extLst>
          </p:cNvPr>
          <p:cNvSpPr txBox="1"/>
          <p:nvPr/>
        </p:nvSpPr>
        <p:spPr>
          <a:xfrm>
            <a:off x="980596" y="7049509"/>
            <a:ext cx="5677455" cy="46166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ネジを</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本外してケースカバーを外して</a:t>
            </a:r>
            <a:r>
              <a:rPr lang="en-US" altLang="ja-JP" sz="1200" b="1" dirty="0">
                <a:latin typeface="メイリオ" panose="020B0604030504040204" pitchFamily="50" charset="-128"/>
                <a:ea typeface="メイリオ" panose="020B0604030504040204" pitchFamily="50" charset="-128"/>
              </a:rPr>
              <a:t>SIM</a:t>
            </a:r>
            <a:r>
              <a:rPr lang="ja-JP" altLang="en-US" sz="1200" b="1" dirty="0">
                <a:latin typeface="メイリオ" panose="020B0604030504040204" pitchFamily="50" charset="-128"/>
                <a:ea typeface="メイリオ" panose="020B0604030504040204" pitchFamily="50" charset="-128"/>
              </a:rPr>
              <a:t>の挿込口</a:t>
            </a:r>
            <a:r>
              <a:rPr lang="ja-JP" altLang="en-US" sz="1200" dirty="0">
                <a:latin typeface="メイリオ" panose="020B0604030504040204" pitchFamily="50" charset="-128"/>
                <a:ea typeface="メイリオ" panose="020B0604030504040204" pitchFamily="50" charset="-128"/>
              </a:rPr>
              <a:t>があります。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次のページの手順に沿って、</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の挿入を行ってください。</a:t>
            </a:r>
            <a:endParaRPr lang="en-US" altLang="ja-JP"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2CD831F6-72CD-4E6D-A4BD-32F906DCB483}"/>
              </a:ext>
            </a:extLst>
          </p:cNvPr>
          <p:cNvSpPr txBox="1"/>
          <p:nvPr/>
        </p:nvSpPr>
        <p:spPr>
          <a:xfrm>
            <a:off x="2662548" y="2324895"/>
            <a:ext cx="415498" cy="369332"/>
          </a:xfrm>
          <a:prstGeom prst="rect">
            <a:avLst/>
          </a:prstGeom>
          <a:noFill/>
        </p:spPr>
        <p:txBody>
          <a:bodyPr wrap="none" rtlCol="0">
            <a:spAutoFit/>
          </a:bodyPr>
          <a:lstStyle/>
          <a:p>
            <a:r>
              <a:rPr kumimoji="1" lang="ja-JP" altLang="en-US" b="1" dirty="0">
                <a:solidFill>
                  <a:srgbClr val="FF0000"/>
                </a:solidFill>
              </a:rPr>
              <a:t>③</a:t>
            </a:r>
          </a:p>
        </p:txBody>
      </p:sp>
      <p:sp>
        <p:nvSpPr>
          <p:cNvPr id="19" name="四角形: 角を丸くする 18">
            <a:extLst>
              <a:ext uri="{FF2B5EF4-FFF2-40B4-BE49-F238E27FC236}">
                <a16:creationId xmlns:a16="http://schemas.microsoft.com/office/drawing/2014/main" id="{0540BABC-C6E6-4EE8-A26B-C77986DA47C2}"/>
              </a:ext>
            </a:extLst>
          </p:cNvPr>
          <p:cNvSpPr/>
          <p:nvPr/>
        </p:nvSpPr>
        <p:spPr>
          <a:xfrm>
            <a:off x="852897" y="7893348"/>
            <a:ext cx="4981768" cy="12236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400" b="1" dirty="0">
                <a:solidFill>
                  <a:srgbClr val="FF0000"/>
                </a:solidFill>
              </a:rPr>
              <a:t>注意</a:t>
            </a:r>
            <a:r>
              <a:rPr lang="en-US" altLang="ja-JP" sz="1400" b="1" dirty="0">
                <a:solidFill>
                  <a:srgbClr val="FF0000"/>
                </a:solidFill>
              </a:rPr>
              <a:t>!!!</a:t>
            </a:r>
            <a:endParaRPr kumimoji="1" lang="en-US" altLang="ja-JP" sz="1400" b="1" dirty="0">
              <a:solidFill>
                <a:srgbClr val="FF0000"/>
              </a:solidFill>
            </a:endParaRPr>
          </a:p>
          <a:p>
            <a:r>
              <a:rPr lang="ja-JP" altLang="en-US" sz="1400" b="1" dirty="0">
                <a:solidFill>
                  <a:schemeClr val="bg1"/>
                </a:solidFill>
              </a:rPr>
              <a:t>ケースカバーを空けると中身の基板が確認できますが、</a:t>
            </a:r>
            <a:endParaRPr lang="en-US" altLang="ja-JP" sz="1400" b="1" dirty="0">
              <a:solidFill>
                <a:schemeClr val="bg1"/>
              </a:solidFill>
            </a:endParaRPr>
          </a:p>
          <a:p>
            <a:r>
              <a:rPr kumimoji="1" lang="ja-JP" altLang="en-US" sz="1400" b="1" dirty="0">
                <a:solidFill>
                  <a:schemeClr val="bg1"/>
                </a:solidFill>
              </a:rPr>
              <a:t>スペース調整のため固定をしていないため、</a:t>
            </a:r>
            <a:r>
              <a:rPr kumimoji="1" lang="ja-JP" altLang="en-US" sz="1400" b="1" dirty="0">
                <a:solidFill>
                  <a:srgbClr val="FF0000"/>
                </a:solidFill>
              </a:rPr>
              <a:t>無理に引っ張ったりしないでください、またアンテナ線に引っかからないように</a:t>
            </a:r>
            <a:r>
              <a:rPr kumimoji="1" lang="en-US" altLang="ja-JP" sz="1400" b="1" dirty="0">
                <a:solidFill>
                  <a:srgbClr val="FF0000"/>
                </a:solidFill>
              </a:rPr>
              <a:t>SIM</a:t>
            </a:r>
            <a:r>
              <a:rPr kumimoji="1" lang="ja-JP" altLang="en-US" sz="1400" b="1" dirty="0">
                <a:solidFill>
                  <a:srgbClr val="FF0000"/>
                </a:solidFill>
              </a:rPr>
              <a:t>を挿入してください。</a:t>
            </a:r>
          </a:p>
        </p:txBody>
      </p:sp>
    </p:spTree>
    <p:extLst>
      <p:ext uri="{BB962C8B-B14F-4D97-AF65-F5344CB8AC3E}">
        <p14:creationId xmlns:p14="http://schemas.microsoft.com/office/powerpoint/2010/main" val="182519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屋内, テーブル, 座る, 食品 が含まれている画像&#10;&#10;自動的に生成された説明">
            <a:extLst>
              <a:ext uri="{FF2B5EF4-FFF2-40B4-BE49-F238E27FC236}">
                <a16:creationId xmlns:a16="http://schemas.microsoft.com/office/drawing/2014/main" id="{412C1BFF-DB83-4C3E-95F1-65D40875BBFD}"/>
              </a:ext>
            </a:extLst>
          </p:cNvPr>
          <p:cNvPicPr>
            <a:picLocks noChangeAspect="1"/>
          </p:cNvPicPr>
          <p:nvPr/>
        </p:nvPicPr>
        <p:blipFill>
          <a:blip r:embed="rId2"/>
          <a:stretch>
            <a:fillRect/>
          </a:stretch>
        </p:blipFill>
        <p:spPr>
          <a:xfrm>
            <a:off x="3454594" y="3133018"/>
            <a:ext cx="2129342" cy="2146725"/>
          </a:xfrm>
          <a:prstGeom prst="rect">
            <a:avLst/>
          </a:prstGeom>
        </p:spPr>
      </p:pic>
      <p:pic>
        <p:nvPicPr>
          <p:cNvPr id="17" name="図 16" descr="テーブルの上に置かれた携帯電話&#10;&#10;中程度の精度で自動的に生成された説明">
            <a:extLst>
              <a:ext uri="{FF2B5EF4-FFF2-40B4-BE49-F238E27FC236}">
                <a16:creationId xmlns:a16="http://schemas.microsoft.com/office/drawing/2014/main" id="{9E3FE431-96C6-4F3F-A1BB-5B897506FBE0}"/>
              </a:ext>
            </a:extLst>
          </p:cNvPr>
          <p:cNvPicPr>
            <a:picLocks noChangeAspect="1"/>
          </p:cNvPicPr>
          <p:nvPr/>
        </p:nvPicPr>
        <p:blipFill>
          <a:blip r:embed="rId3"/>
          <a:stretch>
            <a:fillRect/>
          </a:stretch>
        </p:blipFill>
        <p:spPr>
          <a:xfrm>
            <a:off x="1107826" y="3136486"/>
            <a:ext cx="1833723" cy="2154436"/>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-4</a:t>
            </a:r>
          </a:p>
        </p:txBody>
      </p:sp>
      <p:sp>
        <p:nvSpPr>
          <p:cNvPr id="3" name="テキスト ボックス 2">
            <a:extLst>
              <a:ext uri="{FF2B5EF4-FFF2-40B4-BE49-F238E27FC236}">
                <a16:creationId xmlns:a16="http://schemas.microsoft.com/office/drawing/2014/main" id="{6E3B1B6B-B92F-4908-97E7-5A4D133EAB8F}"/>
              </a:ext>
            </a:extLst>
          </p:cNvPr>
          <p:cNvSpPr txBox="1"/>
          <p:nvPr/>
        </p:nvSpPr>
        <p:spPr>
          <a:xfrm>
            <a:off x="733964" y="1364139"/>
            <a:ext cx="5632789" cy="1600438"/>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④</a:t>
            </a:r>
            <a:r>
              <a:rPr lang="en-US" altLang="ja-JP" sz="1400" b="1" dirty="0">
                <a:latin typeface="メイリオ" panose="020B0604030504040204" pitchFamily="50" charset="-128"/>
                <a:ea typeface="メイリオ" panose="020B0604030504040204" pitchFamily="50" charset="-128"/>
              </a:rPr>
              <a:t>SIM</a:t>
            </a:r>
            <a:r>
              <a:rPr lang="ja-JP" altLang="en-US" sz="1400" b="1" dirty="0">
                <a:latin typeface="メイリオ" panose="020B0604030504040204" pitchFamily="50" charset="-128"/>
                <a:ea typeface="メイリオ" panose="020B0604030504040204" pitchFamily="50" charset="-128"/>
              </a:rPr>
              <a:t>を差し込む</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ケースカバーを外すと、端末内部の基板に</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の挿込口が見えるので、契約</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したお手元のデータ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を図の矢印の方向に差し込んでください。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挿入する向きに十分ご注意ください。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アンテナ線が</a:t>
            </a:r>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のモジュールに接続されていますので、</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挿入時に外したりひっかけないようご注意ください。</a:t>
            </a:r>
            <a:endParaRPr lang="en-US" altLang="ja-JP" sz="1200" dirty="0">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a:xfrm>
            <a:off x="4843463" y="9231626"/>
            <a:ext cx="1543050" cy="527403"/>
          </a:xfrm>
        </p:spPr>
        <p:txBody>
          <a:bodyPr/>
          <a:lstStyle/>
          <a:p>
            <a:fld id="{9DE922E8-CF14-294C-857A-00CAF9992402}" type="slidenum">
              <a:rPr kumimoji="1" lang="ja-JP" altLang="en-US" smtClean="0"/>
              <a:t>12</a:t>
            </a:fld>
            <a:endParaRPr kumimoji="1" lang="ja-JP" altLang="en-US"/>
          </a:p>
        </p:txBody>
      </p:sp>
      <p:sp>
        <p:nvSpPr>
          <p:cNvPr id="24" name="テキスト ボックス 23">
            <a:extLst>
              <a:ext uri="{FF2B5EF4-FFF2-40B4-BE49-F238E27FC236}">
                <a16:creationId xmlns:a16="http://schemas.microsoft.com/office/drawing/2014/main" id="{F3C21F55-0E8D-4167-8B3E-D9DE4B0EEA44}"/>
              </a:ext>
            </a:extLst>
          </p:cNvPr>
          <p:cNvSpPr txBox="1"/>
          <p:nvPr/>
        </p:nvSpPr>
        <p:spPr>
          <a:xfrm>
            <a:off x="709057" y="5459363"/>
            <a:ext cx="5677456" cy="2154436"/>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⑤カバーとケーブルをもとに戻す</a:t>
            </a:r>
            <a:endParaRPr lang="en-US" altLang="ja-JP" sz="1400" b="1" dirty="0">
              <a:latin typeface="メイリオ" panose="020B0604030504040204" pitchFamily="50" charset="-128"/>
              <a:ea typeface="メイリオ" panose="020B0604030504040204" pitchFamily="50" charset="-128"/>
            </a:endParaRPr>
          </a:p>
          <a:p>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の差し込みが完了したら、①</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③の手順で外したカバー、</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ケーブル</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金具類を再度それぞれ付けなおしてください。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下図のように、ケースから白いスペーサー円柱部品が少しはみ出していますが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キャップは閉じれるようになっております。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5" name="矢印: 上 4">
            <a:extLst>
              <a:ext uri="{FF2B5EF4-FFF2-40B4-BE49-F238E27FC236}">
                <a16:creationId xmlns:a16="http://schemas.microsoft.com/office/drawing/2014/main" id="{E1380AA6-E321-4E4F-8A06-D26695D6CC1B}"/>
              </a:ext>
            </a:extLst>
          </p:cNvPr>
          <p:cNvSpPr/>
          <p:nvPr/>
        </p:nvSpPr>
        <p:spPr>
          <a:xfrm rot="19605219">
            <a:off x="4553967" y="4515656"/>
            <a:ext cx="405377" cy="612007"/>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上 30">
            <a:extLst>
              <a:ext uri="{FF2B5EF4-FFF2-40B4-BE49-F238E27FC236}">
                <a16:creationId xmlns:a16="http://schemas.microsoft.com/office/drawing/2014/main" id="{FB0B33A7-B1E2-4729-83AA-D743853B5240}"/>
              </a:ext>
            </a:extLst>
          </p:cNvPr>
          <p:cNvSpPr/>
          <p:nvPr/>
        </p:nvSpPr>
        <p:spPr>
          <a:xfrm rot="19605219">
            <a:off x="1805108" y="4037053"/>
            <a:ext cx="281498" cy="626514"/>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グラフィックス 32" descr="右向き指示マーク 単色塗りつぶし">
            <a:extLst>
              <a:ext uri="{FF2B5EF4-FFF2-40B4-BE49-F238E27FC236}">
                <a16:creationId xmlns:a16="http://schemas.microsoft.com/office/drawing/2014/main" id="{1A5031C4-5B4E-45BB-835C-028C05CD0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0798" y="3740047"/>
            <a:ext cx="510569" cy="510569"/>
          </a:xfrm>
          <a:prstGeom prst="rect">
            <a:avLst/>
          </a:prstGeom>
        </p:spPr>
      </p:pic>
      <p:grpSp>
        <p:nvGrpSpPr>
          <p:cNvPr id="20" name="グループ化 19">
            <a:extLst>
              <a:ext uri="{FF2B5EF4-FFF2-40B4-BE49-F238E27FC236}">
                <a16:creationId xmlns:a16="http://schemas.microsoft.com/office/drawing/2014/main" id="{F45933A6-B09E-4094-B03F-F44018CA4D81}"/>
              </a:ext>
            </a:extLst>
          </p:cNvPr>
          <p:cNvGrpSpPr/>
          <p:nvPr/>
        </p:nvGrpSpPr>
        <p:grpSpPr>
          <a:xfrm>
            <a:off x="2403014" y="7013529"/>
            <a:ext cx="1890813" cy="1944917"/>
            <a:chOff x="4058883" y="7013529"/>
            <a:chExt cx="1890813" cy="1944917"/>
          </a:xfrm>
        </p:grpSpPr>
        <p:pic>
          <p:nvPicPr>
            <p:cNvPr id="13" name="図 12" descr="屋内, 座る, テーブル, ペア が含まれている画像&#10;&#10;自動的に生成された説明">
              <a:extLst>
                <a:ext uri="{FF2B5EF4-FFF2-40B4-BE49-F238E27FC236}">
                  <a16:creationId xmlns:a16="http://schemas.microsoft.com/office/drawing/2014/main" id="{0E30518D-0ED4-4BC7-B0D4-A05D53AC4C6D}"/>
                </a:ext>
              </a:extLst>
            </p:cNvPr>
            <p:cNvPicPr>
              <a:picLocks noChangeAspect="1"/>
            </p:cNvPicPr>
            <p:nvPr/>
          </p:nvPicPr>
          <p:blipFill>
            <a:blip r:embed="rId6"/>
            <a:stretch>
              <a:fillRect/>
            </a:stretch>
          </p:blipFill>
          <p:spPr>
            <a:xfrm>
              <a:off x="4058883" y="7013529"/>
              <a:ext cx="1890813" cy="1944917"/>
            </a:xfrm>
            <a:prstGeom prst="rect">
              <a:avLst/>
            </a:prstGeom>
          </p:spPr>
        </p:pic>
        <p:sp>
          <p:nvSpPr>
            <p:cNvPr id="34" name="正方形/長方形 33">
              <a:extLst>
                <a:ext uri="{FF2B5EF4-FFF2-40B4-BE49-F238E27FC236}">
                  <a16:creationId xmlns:a16="http://schemas.microsoft.com/office/drawing/2014/main" id="{1EA4A215-6C0C-4762-AD60-3C52026D1289}"/>
                </a:ext>
              </a:extLst>
            </p:cNvPr>
            <p:cNvSpPr/>
            <p:nvPr/>
          </p:nvSpPr>
          <p:spPr>
            <a:xfrm rot="3393550">
              <a:off x="4778074" y="7823208"/>
              <a:ext cx="362643" cy="73155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四角形: 1 つの角を切り取る 20">
            <a:extLst>
              <a:ext uri="{FF2B5EF4-FFF2-40B4-BE49-F238E27FC236}">
                <a16:creationId xmlns:a16="http://schemas.microsoft.com/office/drawing/2014/main" id="{0DF00939-BF03-48A2-B8AA-B9E71DE194DE}"/>
              </a:ext>
            </a:extLst>
          </p:cNvPr>
          <p:cNvSpPr/>
          <p:nvPr/>
        </p:nvSpPr>
        <p:spPr>
          <a:xfrm rot="14140871">
            <a:off x="2122886" y="4073624"/>
            <a:ext cx="777960" cy="544528"/>
          </a:xfrm>
          <a:prstGeom prst="snip1Rect">
            <a:avLst>
              <a:gd name="adj" fmla="val 30785"/>
            </a:avLst>
          </a:prstGeom>
          <a:solidFill>
            <a:schemeClr val="accent4">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BBDA398-74D4-4F30-80AE-D6126142393E}"/>
              </a:ext>
            </a:extLst>
          </p:cNvPr>
          <p:cNvSpPr/>
          <p:nvPr/>
        </p:nvSpPr>
        <p:spPr>
          <a:xfrm rot="19732763">
            <a:off x="2185703" y="4216837"/>
            <a:ext cx="674592" cy="266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lumMod val="50000"/>
                  </a:schemeClr>
                </a:solidFill>
                <a:latin typeface="メイリオ" panose="020B0604030504040204" pitchFamily="50" charset="-128"/>
                <a:ea typeface="メイリオ" panose="020B0604030504040204" pitchFamily="50" charset="-128"/>
              </a:rPr>
              <a:t>SIM</a:t>
            </a:r>
            <a:endParaRPr kumimoji="1" lang="ja-JP" altLang="en-US"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9A7EF8CD-005D-487E-8A2B-BA7E5C37FB45}"/>
              </a:ext>
            </a:extLst>
          </p:cNvPr>
          <p:cNvSpPr txBox="1"/>
          <p:nvPr/>
        </p:nvSpPr>
        <p:spPr>
          <a:xfrm>
            <a:off x="1520113" y="4380328"/>
            <a:ext cx="415498" cy="369332"/>
          </a:xfrm>
          <a:prstGeom prst="rect">
            <a:avLst/>
          </a:prstGeom>
          <a:noFill/>
        </p:spPr>
        <p:txBody>
          <a:bodyPr wrap="none" rtlCol="0">
            <a:spAutoFit/>
          </a:bodyPr>
          <a:lstStyle/>
          <a:p>
            <a:r>
              <a:rPr kumimoji="1" lang="ja-JP" altLang="en-US" b="1" dirty="0">
                <a:solidFill>
                  <a:srgbClr val="FF0000"/>
                </a:solidFill>
              </a:rPr>
              <a:t>④</a:t>
            </a:r>
          </a:p>
        </p:txBody>
      </p:sp>
    </p:spTree>
    <p:extLst>
      <p:ext uri="{BB962C8B-B14F-4D97-AF65-F5344CB8AC3E}">
        <p14:creationId xmlns:p14="http://schemas.microsoft.com/office/powerpoint/2010/main" val="319605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屋内, テーブル, 座る, キッチン が含まれている画像&#10;&#10;自動的に生成された説明">
            <a:extLst>
              <a:ext uri="{FF2B5EF4-FFF2-40B4-BE49-F238E27FC236}">
                <a16:creationId xmlns:a16="http://schemas.microsoft.com/office/drawing/2014/main" id="{8EB112A1-825D-4289-963E-7602596CADCF}"/>
              </a:ext>
            </a:extLst>
          </p:cNvPr>
          <p:cNvPicPr>
            <a:picLocks noChangeAspect="1"/>
          </p:cNvPicPr>
          <p:nvPr/>
        </p:nvPicPr>
        <p:blipFill>
          <a:blip r:embed="rId2"/>
          <a:stretch>
            <a:fillRect/>
          </a:stretch>
        </p:blipFill>
        <p:spPr>
          <a:xfrm>
            <a:off x="948255" y="5608067"/>
            <a:ext cx="1669266" cy="1510540"/>
          </a:xfrm>
          <a:prstGeom prst="rect">
            <a:avLst/>
          </a:prstGeom>
        </p:spPr>
      </p:pic>
      <p:pic>
        <p:nvPicPr>
          <p:cNvPr id="5" name="図 4" descr="屋内, 座る, テーブル, 小さい が含まれている画像&#10;&#10;自動的に生成された説明">
            <a:extLst>
              <a:ext uri="{FF2B5EF4-FFF2-40B4-BE49-F238E27FC236}">
                <a16:creationId xmlns:a16="http://schemas.microsoft.com/office/drawing/2014/main" id="{CF607FDB-6FF3-482A-99C0-B91CAEFE4C28}"/>
              </a:ext>
            </a:extLst>
          </p:cNvPr>
          <p:cNvPicPr>
            <a:picLocks noChangeAspect="1"/>
          </p:cNvPicPr>
          <p:nvPr/>
        </p:nvPicPr>
        <p:blipFill>
          <a:blip r:embed="rId3"/>
          <a:stretch>
            <a:fillRect/>
          </a:stretch>
        </p:blipFill>
        <p:spPr>
          <a:xfrm>
            <a:off x="3766747" y="5386840"/>
            <a:ext cx="2070702" cy="2050401"/>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23924"/>
            <a:ext cx="5875507" cy="56420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LPWA</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-1</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pic>
        <p:nvPicPr>
          <p:cNvPr id="9" name="図 8" descr="座る, 写真, 水, ボート が含まれている画像&#10;&#10;自動的に生成された説明">
            <a:extLst>
              <a:ext uri="{FF2B5EF4-FFF2-40B4-BE49-F238E27FC236}">
                <a16:creationId xmlns:a16="http://schemas.microsoft.com/office/drawing/2014/main" id="{6EB85B89-700B-4308-BF4A-61B7F2A62948}"/>
              </a:ext>
            </a:extLst>
          </p:cNvPr>
          <p:cNvPicPr>
            <a:picLocks noChangeAspect="1"/>
          </p:cNvPicPr>
          <p:nvPr/>
        </p:nvPicPr>
        <p:blipFill>
          <a:blip r:embed="rId4"/>
          <a:stretch>
            <a:fillRect/>
          </a:stretch>
        </p:blipFill>
        <p:spPr>
          <a:xfrm>
            <a:off x="597840" y="1678565"/>
            <a:ext cx="1540514" cy="1359632"/>
          </a:xfrm>
          <a:prstGeom prst="rect">
            <a:avLst/>
          </a:prstGeom>
        </p:spPr>
      </p:pic>
      <p:sp>
        <p:nvSpPr>
          <p:cNvPr id="15" name="テキスト ボックス 14">
            <a:extLst>
              <a:ext uri="{FF2B5EF4-FFF2-40B4-BE49-F238E27FC236}">
                <a16:creationId xmlns:a16="http://schemas.microsoft.com/office/drawing/2014/main" id="{600FDD8F-BF5D-4A5C-8398-DBB4E87AB4B1}"/>
              </a:ext>
            </a:extLst>
          </p:cNvPr>
          <p:cNvSpPr txBox="1"/>
          <p:nvPr/>
        </p:nvSpPr>
        <p:spPr>
          <a:xfrm>
            <a:off x="464403" y="3283550"/>
            <a:ext cx="1810147" cy="307777"/>
          </a:xfrm>
          <a:prstGeom prst="rect">
            <a:avLst/>
          </a:prstGeom>
          <a:noFill/>
          <a:ln>
            <a:solidFill>
              <a:schemeClr val="bg1">
                <a:lumMod val="50000"/>
              </a:schemeClr>
            </a:solidFill>
          </a:ln>
        </p:spPr>
        <p:txBody>
          <a:bodyPr wrap="square" anchor="ctr">
            <a:spAutoFit/>
          </a:bodyPr>
          <a:lstStyle/>
          <a:p>
            <a:pPr algn="ctr"/>
            <a:r>
              <a:rPr lang="en-US" altLang="ja-JP" sz="1400" dirty="0">
                <a:solidFill>
                  <a:schemeClr val="bg1">
                    <a:lumMod val="50000"/>
                  </a:schemeClr>
                </a:solidFill>
                <a:latin typeface="メイリオ" panose="020B0604030504040204" pitchFamily="50" charset="-128"/>
                <a:ea typeface="メイリオ" panose="020B0604030504040204" pitchFamily="50" charset="-128"/>
              </a:rPr>
              <a:t>LPWA</a:t>
            </a:r>
            <a:r>
              <a:rPr lang="ja-JP" altLang="en-US" sz="1400" dirty="0">
                <a:solidFill>
                  <a:schemeClr val="bg1">
                    <a:lumMod val="50000"/>
                  </a:schemeClr>
                </a:solidFill>
                <a:latin typeface="メイリオ" panose="020B0604030504040204" pitchFamily="50" charset="-128"/>
                <a:ea typeface="メイリオ" panose="020B0604030504040204" pitchFamily="50" charset="-128"/>
              </a:rPr>
              <a:t>用アンテナ</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8658038-1AC3-47BE-9D51-925FDBBCEF8D}"/>
              </a:ext>
            </a:extLst>
          </p:cNvPr>
          <p:cNvSpPr txBox="1"/>
          <p:nvPr/>
        </p:nvSpPr>
        <p:spPr>
          <a:xfrm>
            <a:off x="3558497" y="3218516"/>
            <a:ext cx="1810147" cy="523220"/>
          </a:xfrm>
          <a:prstGeom prst="rect">
            <a:avLst/>
          </a:prstGeom>
          <a:noFill/>
          <a:ln>
            <a:solidFill>
              <a:schemeClr val="bg1">
                <a:lumMod val="50000"/>
              </a:schemeClr>
            </a:solidFill>
          </a:ln>
        </p:spPr>
        <p:txBody>
          <a:bodyPr wrap="square" anchor="ctr">
            <a:spAutoFit/>
          </a:bodyPr>
          <a:lstStyle/>
          <a:p>
            <a:pPr algn="ctr"/>
            <a:r>
              <a:rPr lang="en-US" altLang="ja-JP" sz="1400" dirty="0">
                <a:solidFill>
                  <a:schemeClr val="bg1">
                    <a:lumMod val="50000"/>
                  </a:schemeClr>
                </a:solidFill>
                <a:latin typeface="メイリオ" panose="020B0604030504040204" pitchFamily="50" charset="-128"/>
                <a:ea typeface="メイリオ" panose="020B0604030504040204" pitchFamily="50" charset="-128"/>
              </a:rPr>
              <a:t>LPWA</a:t>
            </a:r>
            <a:r>
              <a:rPr lang="ja-JP" altLang="en-US" sz="1400" dirty="0">
                <a:solidFill>
                  <a:schemeClr val="bg1">
                    <a:lumMod val="50000"/>
                  </a:schemeClr>
                </a:solidFill>
                <a:latin typeface="メイリオ" panose="020B0604030504040204" pitchFamily="50" charset="-128"/>
                <a:ea typeface="メイリオ" panose="020B0604030504040204" pitchFamily="50" charset="-128"/>
              </a:rPr>
              <a:t>用受信機</a:t>
            </a:r>
            <a:endParaRPr lang="en-US" altLang="ja-JP" sz="1400" dirty="0">
              <a:solidFill>
                <a:schemeClr val="bg1">
                  <a:lumMod val="50000"/>
                </a:schemeClr>
              </a:solidFill>
              <a:latin typeface="メイリオ" panose="020B0604030504040204" pitchFamily="50" charset="-128"/>
              <a:ea typeface="メイリオ" panose="020B0604030504040204" pitchFamily="50" charset="-128"/>
            </a:endParaRPr>
          </a:p>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ゲートウェイ内蔵</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13C39AF3-71E1-4AF3-9C44-12C7FE747C87}"/>
              </a:ext>
            </a:extLst>
          </p:cNvPr>
          <p:cNvSpPr txBox="1"/>
          <p:nvPr/>
        </p:nvSpPr>
        <p:spPr>
          <a:xfrm>
            <a:off x="541506" y="4491531"/>
            <a:ext cx="5875505"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ゲートウェイ端末と受信機の準備</a:t>
            </a:r>
            <a:endParaRPr lang="en-US" altLang="ja-JP" sz="1600" b="1"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A991BA03-5065-4531-A048-BF418B9E2819}"/>
              </a:ext>
            </a:extLst>
          </p:cNvPr>
          <p:cNvSpPr txBox="1"/>
          <p:nvPr/>
        </p:nvSpPr>
        <p:spPr>
          <a:xfrm>
            <a:off x="778883" y="4885211"/>
            <a:ext cx="5489835" cy="646331"/>
          </a:xfrm>
          <a:prstGeom prst="rect">
            <a:avLst/>
          </a:prstGeom>
          <a:noFill/>
        </p:spPr>
        <p:txBody>
          <a:bodyPr wrap="square">
            <a:spAutoFit/>
          </a:bodyPr>
          <a:lstStyle/>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インターネット回線をご準備ください。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アプリ起動前に、ゲートウェイ端末がインターネット接続されていることが必要となります。</a:t>
            </a:r>
            <a:endParaRPr lang="en-US" altLang="ja-JP" sz="1200" dirty="0">
              <a:latin typeface="メイリオ" panose="020B0604030504040204" pitchFamily="50" charset="-128"/>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843A53E9-DAD6-47A6-97C1-0BB5AC315290}"/>
              </a:ext>
            </a:extLst>
          </p:cNvPr>
          <p:cNvCxnSpPr>
            <a:cxnSpLocks/>
            <a:stCxn id="39" idx="3"/>
          </p:cNvCxnSpPr>
          <p:nvPr/>
        </p:nvCxnSpPr>
        <p:spPr>
          <a:xfrm flipV="1">
            <a:off x="2714457" y="6640209"/>
            <a:ext cx="1137997" cy="1846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D76F1EF-E50E-485D-AB9A-391339A40A09}"/>
              </a:ext>
            </a:extLst>
          </p:cNvPr>
          <p:cNvSpPr txBox="1"/>
          <p:nvPr/>
        </p:nvSpPr>
        <p:spPr>
          <a:xfrm>
            <a:off x="752629" y="7597005"/>
            <a:ext cx="5556096" cy="1600438"/>
          </a:xfrm>
          <a:prstGeom prst="rect">
            <a:avLst/>
          </a:prstGeom>
          <a:noFill/>
        </p:spPr>
        <p:txBody>
          <a:bodyPr wrap="square">
            <a:spAutoFit/>
          </a:bodyPr>
          <a:lstStyle/>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受信機のアンテナが付いていない側のキャップの</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隅のネジを取り外します。</a:t>
            </a: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緑枠点線にお手元の</a:t>
            </a:r>
            <a:r>
              <a:rPr lang="en-US" altLang="ja-JP" sz="1400" dirty="0">
                <a:latin typeface="メイリオ" panose="020B0604030504040204" pitchFamily="50" charset="-128"/>
                <a:ea typeface="メイリオ" panose="020B0604030504040204" pitchFamily="50" charset="-128"/>
              </a:rPr>
              <a:t>LAN</a:t>
            </a:r>
            <a:r>
              <a:rPr lang="ja-JP" altLang="en-US" sz="1400" dirty="0">
                <a:latin typeface="メイリオ" panose="020B0604030504040204" pitchFamily="50" charset="-128"/>
                <a:ea typeface="メイリオ" panose="020B0604030504040204" pitchFamily="50" charset="-128"/>
              </a:rPr>
              <a:t>ケーブルを接続してください。</a:t>
            </a: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「受信機」の電源コードをコンセントに差し込み、電</a:t>
            </a:r>
            <a:br>
              <a:rPr lang="en-US" altLang="ja-JP" sz="1400" dirty="0">
                <a:latin typeface="メイリオ" panose="020B0604030504040204" pitchFamily="50" charset="-128"/>
                <a:ea typeface="メイリオ" panose="020B0604030504040204" pitchFamily="50" charset="-128"/>
              </a:rPr>
            </a:br>
            <a:r>
              <a:rPr lang="ja-JP" altLang="en-US" sz="1400" dirty="0">
                <a:latin typeface="メイリオ" panose="020B0604030504040204" pitchFamily="50" charset="-128"/>
                <a:ea typeface="メイリオ" panose="020B0604030504040204" pitchFamily="50" charset="-128"/>
              </a:rPr>
              <a:t>　源を「</a:t>
            </a:r>
            <a:r>
              <a:rPr lang="en-US" altLang="ja-JP" sz="1400" dirty="0">
                <a:latin typeface="メイリオ" panose="020B0604030504040204" pitchFamily="50" charset="-128"/>
                <a:ea typeface="メイリオ" panose="020B0604030504040204" pitchFamily="50" charset="-128"/>
              </a:rPr>
              <a:t>ON</a:t>
            </a:r>
            <a:r>
              <a:rPr lang="ja-JP" altLang="en-US" sz="1400" dirty="0">
                <a:latin typeface="メイリオ" panose="020B0604030504040204" pitchFamily="50" charset="-128"/>
                <a:ea typeface="メイリオ" panose="020B0604030504040204" pitchFamily="50" charset="-128"/>
              </a:rPr>
              <a:t>」にして起動させてください。</a:t>
            </a:r>
            <a:endParaRPr lang="en-US" altLang="ja-JP" sz="1400" dirty="0">
              <a:latin typeface="メイリオ" panose="020B0604030504040204" pitchFamily="50" charset="-128"/>
              <a:ea typeface="メイリオ" panose="020B0604030504040204" pitchFamily="50" charset="-128"/>
            </a:endParaRPr>
          </a:p>
        </p:txBody>
      </p:sp>
      <p:sp>
        <p:nvSpPr>
          <p:cNvPr id="27" name="四角形: 角を丸くする 26">
            <a:extLst>
              <a:ext uri="{FF2B5EF4-FFF2-40B4-BE49-F238E27FC236}">
                <a16:creationId xmlns:a16="http://schemas.microsoft.com/office/drawing/2014/main" id="{70BBD162-9614-4F49-A2F2-DACC6D8CA414}"/>
              </a:ext>
            </a:extLst>
          </p:cNvPr>
          <p:cNvSpPr/>
          <p:nvPr/>
        </p:nvSpPr>
        <p:spPr>
          <a:xfrm>
            <a:off x="4632129" y="6582339"/>
            <a:ext cx="369551" cy="437585"/>
          </a:xfrm>
          <a:prstGeom prst="roundRect">
            <a:avLst/>
          </a:prstGeom>
          <a:noFill/>
          <a:ln w="38100">
            <a:solidFill>
              <a:srgbClr val="00B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01E8E94-9486-4032-BAFD-DEA090A4F05A}"/>
              </a:ext>
            </a:extLst>
          </p:cNvPr>
          <p:cNvSpPr txBox="1"/>
          <p:nvPr/>
        </p:nvSpPr>
        <p:spPr>
          <a:xfrm>
            <a:off x="5195551" y="7019924"/>
            <a:ext cx="1640783" cy="577081"/>
          </a:xfrm>
          <a:prstGeom prst="rect">
            <a:avLst/>
          </a:prstGeom>
          <a:noFill/>
        </p:spPr>
        <p:txBody>
          <a:bodyPr wrap="square">
            <a:spAutoFit/>
          </a:bodyPr>
          <a:lstStyle/>
          <a:p>
            <a:r>
              <a:rPr lang="en-US" altLang="ja-JP" sz="1050" dirty="0">
                <a:solidFill>
                  <a:srgbClr val="FF0000"/>
                </a:solidFill>
                <a:latin typeface="メイリオ" panose="020B0604030504040204" pitchFamily="50" charset="-128"/>
                <a:ea typeface="メイリオ" panose="020B0604030504040204" pitchFamily="50" charset="-128"/>
              </a:rPr>
              <a:t>LAN</a:t>
            </a:r>
            <a:r>
              <a:rPr lang="ja-JP" altLang="en-US" sz="1050" dirty="0">
                <a:solidFill>
                  <a:srgbClr val="FF0000"/>
                </a:solidFill>
                <a:latin typeface="メイリオ" panose="020B0604030504040204" pitchFamily="50" charset="-128"/>
                <a:ea typeface="メイリオ" panose="020B0604030504040204" pitchFamily="50" charset="-128"/>
              </a:rPr>
              <a:t>ケーブルで</a:t>
            </a:r>
            <a:endParaRPr lang="en-US" altLang="ja-JP" sz="1050" dirty="0">
              <a:solidFill>
                <a:srgbClr val="FF0000"/>
              </a:solidFill>
              <a:latin typeface="メイリオ" panose="020B0604030504040204" pitchFamily="50" charset="-128"/>
              <a:ea typeface="メイリオ" panose="020B0604030504040204" pitchFamily="50" charset="-128"/>
            </a:endParaRPr>
          </a:p>
          <a:p>
            <a:r>
              <a:rPr lang="ja-JP" altLang="en-US" sz="1050" dirty="0">
                <a:solidFill>
                  <a:srgbClr val="FF0000"/>
                </a:solidFill>
                <a:latin typeface="メイリオ" panose="020B0604030504040204" pitchFamily="50" charset="-128"/>
                <a:ea typeface="メイリオ" panose="020B0604030504040204" pitchFamily="50" charset="-128"/>
              </a:rPr>
              <a:t>インターネットに接続します。</a:t>
            </a:r>
            <a:endParaRPr lang="en-US" altLang="ja-JP" sz="1050" dirty="0">
              <a:solidFill>
                <a:srgbClr val="FF000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D94F6D40-0A9E-4C7E-A439-2C08DCF7DD0A}"/>
              </a:ext>
            </a:extLst>
          </p:cNvPr>
          <p:cNvSpPr txBox="1"/>
          <p:nvPr/>
        </p:nvSpPr>
        <p:spPr>
          <a:xfrm>
            <a:off x="813267" y="3864499"/>
            <a:ext cx="5465054" cy="276999"/>
          </a:xfrm>
          <a:prstGeom prst="rect">
            <a:avLst/>
          </a:prstGeom>
          <a:noFill/>
        </p:spPr>
        <p:txBody>
          <a:bodyPr wrap="square">
            <a:spAutoFit/>
          </a:bodyPr>
          <a:lstStyle/>
          <a:p>
            <a:r>
              <a:rPr lang="en-US" altLang="ja-JP" sz="1200" dirty="0">
                <a:solidFill>
                  <a:srgbClr val="FF0000"/>
                </a:solidFill>
                <a:latin typeface="メイリオ" panose="020B0604030504040204" pitchFamily="50" charset="-128"/>
                <a:ea typeface="メイリオ" panose="020B0604030504040204" pitchFamily="50" charset="-128"/>
              </a:rPr>
              <a:t>※LPWA</a:t>
            </a:r>
            <a:r>
              <a:rPr lang="ja-JP" altLang="en-US" sz="1200" dirty="0">
                <a:solidFill>
                  <a:srgbClr val="FF0000"/>
                </a:solidFill>
                <a:latin typeface="メイリオ" panose="020B0604030504040204" pitchFamily="50" charset="-128"/>
                <a:ea typeface="メイリオ" panose="020B0604030504040204" pitchFamily="50" charset="-128"/>
              </a:rPr>
              <a:t>版をご購入の方は</a:t>
            </a:r>
            <a:r>
              <a:rPr lang="en-US" altLang="ja-JP" sz="1200" dirty="0">
                <a:solidFill>
                  <a:srgbClr val="FF0000"/>
                </a:solidFill>
                <a:latin typeface="メイリオ" panose="020B0604030504040204" pitchFamily="50" charset="-128"/>
                <a:ea typeface="メイリオ" panose="020B0604030504040204" pitchFamily="50" charset="-128"/>
              </a:rPr>
              <a:t>P4</a:t>
            </a:r>
            <a:r>
              <a:rPr lang="ja-JP" altLang="en-US" sz="1200" dirty="0">
                <a:solidFill>
                  <a:srgbClr val="FF0000"/>
                </a:solidFill>
                <a:latin typeface="メイリオ" panose="020B0604030504040204" pitchFamily="50" charset="-128"/>
                <a:ea typeface="メイリオ" panose="020B0604030504040204" pitchFamily="50" charset="-128"/>
              </a:rPr>
              <a:t>の内容物以外に上記の部品が付属されます。</a:t>
            </a:r>
            <a:endParaRPr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228D2560-E6D9-41DB-8DBE-E0918E07EC51}"/>
              </a:ext>
            </a:extLst>
          </p:cNvPr>
          <p:cNvSpPr txBox="1"/>
          <p:nvPr/>
        </p:nvSpPr>
        <p:spPr>
          <a:xfrm>
            <a:off x="1741648" y="7043007"/>
            <a:ext cx="415498" cy="369332"/>
          </a:xfrm>
          <a:prstGeom prst="rect">
            <a:avLst/>
          </a:prstGeom>
          <a:noFill/>
        </p:spPr>
        <p:txBody>
          <a:bodyPr wrap="none" rtlCol="0">
            <a:spAutoFit/>
          </a:bodyPr>
          <a:lstStyle/>
          <a:p>
            <a:r>
              <a:rPr lang="ja-JP" altLang="en-US" b="1" dirty="0">
                <a:solidFill>
                  <a:srgbClr val="FF0000"/>
                </a:solidFill>
              </a:rPr>
              <a:t>①</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F6B36945-C63A-4009-8A24-A57994CC6502}"/>
              </a:ext>
            </a:extLst>
          </p:cNvPr>
          <p:cNvSpPr txBox="1"/>
          <p:nvPr/>
        </p:nvSpPr>
        <p:spPr>
          <a:xfrm>
            <a:off x="3908972" y="6133094"/>
            <a:ext cx="415498" cy="369332"/>
          </a:xfrm>
          <a:prstGeom prst="rect">
            <a:avLst/>
          </a:prstGeom>
          <a:noFill/>
        </p:spPr>
        <p:txBody>
          <a:bodyPr wrap="none" rtlCol="0">
            <a:spAutoFit/>
          </a:bodyPr>
          <a:lstStyle/>
          <a:p>
            <a:r>
              <a:rPr kumimoji="1" lang="ja-JP" altLang="en-US" b="1" dirty="0">
                <a:solidFill>
                  <a:srgbClr val="FF0000"/>
                </a:solidFill>
              </a:rPr>
              <a:t>②</a:t>
            </a:r>
          </a:p>
        </p:txBody>
      </p:sp>
      <p:sp>
        <p:nvSpPr>
          <p:cNvPr id="30" name="テキスト ボックス 29">
            <a:extLst>
              <a:ext uri="{FF2B5EF4-FFF2-40B4-BE49-F238E27FC236}">
                <a16:creationId xmlns:a16="http://schemas.microsoft.com/office/drawing/2014/main" id="{87BFF2A9-1D96-4BDF-8BE5-0F3F312D17E7}"/>
              </a:ext>
            </a:extLst>
          </p:cNvPr>
          <p:cNvSpPr txBox="1"/>
          <p:nvPr/>
        </p:nvSpPr>
        <p:spPr>
          <a:xfrm>
            <a:off x="1102047" y="6115059"/>
            <a:ext cx="415498" cy="369332"/>
          </a:xfrm>
          <a:prstGeom prst="rect">
            <a:avLst/>
          </a:prstGeom>
          <a:noFill/>
        </p:spPr>
        <p:txBody>
          <a:bodyPr wrap="none" rtlCol="0">
            <a:spAutoFit/>
          </a:bodyPr>
          <a:lstStyle/>
          <a:p>
            <a:r>
              <a:rPr kumimoji="1" lang="ja-JP" altLang="en-US" b="1" dirty="0">
                <a:solidFill>
                  <a:srgbClr val="FF0000"/>
                </a:solidFill>
              </a:rPr>
              <a:t>③</a:t>
            </a:r>
          </a:p>
        </p:txBody>
      </p:sp>
      <p:sp>
        <p:nvSpPr>
          <p:cNvPr id="34" name="テキスト ボックス 33"/>
          <p:cNvSpPr txBox="1"/>
          <p:nvPr/>
        </p:nvSpPr>
        <p:spPr>
          <a:xfrm>
            <a:off x="7182355" y="2530340"/>
            <a:ext cx="8490529" cy="923330"/>
          </a:xfrm>
          <a:prstGeom prst="rect">
            <a:avLst/>
          </a:prstGeom>
          <a:solidFill>
            <a:srgbClr val="FF0000"/>
          </a:solidFill>
        </p:spPr>
        <p:txBody>
          <a:bodyPr wrap="none" rtlCol="0">
            <a:spAutoFit/>
          </a:bodyPr>
          <a:lstStyle/>
          <a:p>
            <a:r>
              <a:rPr lang="ja-JP" altLang="en-US" dirty="0">
                <a:solidFill>
                  <a:schemeClr val="bg1"/>
                </a:solidFill>
              </a:rPr>
              <a:t>東京都提出は、これで良いかもしれないが、</a:t>
            </a:r>
            <a:endParaRPr lang="en-US" altLang="ja-JP" dirty="0">
              <a:solidFill>
                <a:schemeClr val="bg1"/>
              </a:solidFill>
            </a:endParaRPr>
          </a:p>
          <a:p>
            <a:r>
              <a:rPr lang="ja-JP" altLang="en-US" dirty="0">
                <a:solidFill>
                  <a:schemeClr val="bg1"/>
                </a:solidFill>
              </a:rPr>
              <a:t>配線が嫌な家もあると考えたら、</a:t>
            </a:r>
            <a:r>
              <a:rPr lang="en-US" altLang="ja-JP" dirty="0" err="1">
                <a:solidFill>
                  <a:schemeClr val="bg1"/>
                </a:solidFill>
              </a:rPr>
              <a:t>Wifi</a:t>
            </a:r>
            <a:r>
              <a:rPr lang="ja-JP" altLang="en-US" dirty="0">
                <a:solidFill>
                  <a:schemeClr val="bg1"/>
                </a:solidFill>
              </a:rPr>
              <a:t>接続も考えないといけないと思います。</a:t>
            </a:r>
            <a:endParaRPr lang="en-US" altLang="ja-JP" dirty="0">
              <a:solidFill>
                <a:schemeClr val="bg1"/>
              </a:solidFill>
            </a:endParaRPr>
          </a:p>
          <a:p>
            <a:r>
              <a:rPr kumimoji="1" lang="ja-JP" altLang="en-US" dirty="0">
                <a:solidFill>
                  <a:schemeClr val="bg1"/>
                </a:solidFill>
              </a:rPr>
              <a:t>しかも</a:t>
            </a:r>
            <a:r>
              <a:rPr kumimoji="1" lang="en-US" altLang="ja-JP" dirty="0">
                <a:solidFill>
                  <a:schemeClr val="bg1"/>
                </a:solidFill>
              </a:rPr>
              <a:t>DHCP</a:t>
            </a:r>
            <a:r>
              <a:rPr kumimoji="1" lang="ja-JP" altLang="en-US" dirty="0" err="1">
                <a:solidFill>
                  <a:schemeClr val="bg1"/>
                </a:solidFill>
              </a:rPr>
              <a:t>がぜって</a:t>
            </a:r>
            <a:r>
              <a:rPr kumimoji="1" lang="ja-JP" altLang="en-US" dirty="0">
                <a:solidFill>
                  <a:schemeClr val="bg1"/>
                </a:solidFill>
              </a:rPr>
              <a:t>いではないので、</a:t>
            </a:r>
            <a:r>
              <a:rPr kumimoji="1" lang="en-US" altLang="ja-JP" dirty="0" err="1">
                <a:solidFill>
                  <a:schemeClr val="bg1"/>
                </a:solidFill>
              </a:rPr>
              <a:t>GateWay</a:t>
            </a:r>
            <a:r>
              <a:rPr kumimoji="1" lang="ja-JP" altLang="en-US" dirty="0">
                <a:solidFill>
                  <a:schemeClr val="bg1"/>
                </a:solidFill>
              </a:rPr>
              <a:t>の設定も考えないといけないね。</a:t>
            </a:r>
          </a:p>
        </p:txBody>
      </p:sp>
      <p:sp>
        <p:nvSpPr>
          <p:cNvPr id="32" name="正方形/長方形 31">
            <a:extLst>
              <a:ext uri="{FF2B5EF4-FFF2-40B4-BE49-F238E27FC236}">
                <a16:creationId xmlns:a16="http://schemas.microsoft.com/office/drawing/2014/main" id="{5EA9960B-DAE5-495F-9D7B-46AE180C8A6D}"/>
              </a:ext>
            </a:extLst>
          </p:cNvPr>
          <p:cNvSpPr/>
          <p:nvPr/>
        </p:nvSpPr>
        <p:spPr>
          <a:xfrm>
            <a:off x="7182355" y="3669008"/>
            <a:ext cx="6415020" cy="3034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修正必要</a:t>
            </a:r>
            <a:endParaRPr kumimoji="1" lang="en-US" altLang="ja-JP" dirty="0"/>
          </a:p>
          <a:p>
            <a:pPr algn="ctr"/>
            <a:endParaRPr lang="en-US" altLang="ja-JP" dirty="0"/>
          </a:p>
          <a:p>
            <a:pPr algn="ctr"/>
            <a:r>
              <a:rPr kumimoji="1" lang="en-US" altLang="ja-JP" dirty="0"/>
              <a:t>11/10</a:t>
            </a:r>
          </a:p>
          <a:p>
            <a:pPr algn="ctr"/>
            <a:r>
              <a:rPr lang="en-US" altLang="ja-JP" dirty="0"/>
              <a:t>Wi-Fi</a:t>
            </a:r>
            <a:r>
              <a:rPr lang="ja-JP" altLang="en-US" dirty="0"/>
              <a:t>接続するにはモニターとラズパイに接続して設定する必要があり現状はユーザーに設定してもらう方法が定まっていないので東京都に提出するのは</a:t>
            </a:r>
            <a:r>
              <a:rPr lang="en-US" altLang="ja-JP" dirty="0"/>
              <a:t>LAN</a:t>
            </a:r>
            <a:r>
              <a:rPr lang="ja-JP" altLang="en-US" dirty="0"/>
              <a:t>ケーブル接続方法で行う</a:t>
            </a:r>
            <a:endParaRPr lang="en-US" altLang="ja-JP" dirty="0"/>
          </a:p>
          <a:p>
            <a:pPr algn="ctr"/>
            <a:endParaRPr kumimoji="1" lang="en-US" altLang="ja-JP" dirty="0"/>
          </a:p>
          <a:p>
            <a:pPr algn="ctr"/>
            <a:r>
              <a:rPr lang="ja-JP" altLang="en-US" dirty="0"/>
              <a:t>やるとしたら</a:t>
            </a:r>
            <a:r>
              <a:rPr lang="en-US" altLang="ja-JP" dirty="0"/>
              <a:t>Bluetooth</a:t>
            </a:r>
            <a:r>
              <a:rPr lang="ja-JP" altLang="en-US" dirty="0"/>
              <a:t>かモニター接続（ソース見られたり設定が返られてしまう恐れありのため打ち合わせ要事項</a:t>
            </a:r>
            <a:endParaRPr kumimoji="1" lang="ja-JP" altLang="en-US" dirty="0"/>
          </a:p>
        </p:txBody>
      </p:sp>
      <p:sp>
        <p:nvSpPr>
          <p:cNvPr id="36" name="四角形: 角を丸くする 35">
            <a:extLst>
              <a:ext uri="{FF2B5EF4-FFF2-40B4-BE49-F238E27FC236}">
                <a16:creationId xmlns:a16="http://schemas.microsoft.com/office/drawing/2014/main" id="{8C4A89C9-4EFC-4B17-90C7-050031665445}"/>
              </a:ext>
            </a:extLst>
          </p:cNvPr>
          <p:cNvSpPr/>
          <p:nvPr/>
        </p:nvSpPr>
        <p:spPr>
          <a:xfrm>
            <a:off x="7182355" y="7382489"/>
            <a:ext cx="6415020" cy="2482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200" b="1" dirty="0">
                <a:solidFill>
                  <a:schemeClr val="bg1"/>
                </a:solidFill>
              </a:rPr>
              <a:t>※LAN</a:t>
            </a:r>
            <a:r>
              <a:rPr lang="ja-JP" altLang="en-US" sz="1200" b="1" dirty="0">
                <a:solidFill>
                  <a:schemeClr val="bg1"/>
                </a:solidFill>
              </a:rPr>
              <a:t>ケーブルを利用せずに</a:t>
            </a:r>
            <a:r>
              <a:rPr lang="en-US" altLang="ja-JP" sz="1200" b="1" dirty="0">
                <a:solidFill>
                  <a:schemeClr val="bg1"/>
                </a:solidFill>
              </a:rPr>
              <a:t>Wi-Fi</a:t>
            </a:r>
            <a:r>
              <a:rPr lang="ja-JP" altLang="en-US" sz="1200" b="1" dirty="0">
                <a:solidFill>
                  <a:schemeClr val="bg1"/>
                </a:solidFill>
              </a:rPr>
              <a:t>の接続でも対応ができるように改良中です。</a:t>
            </a:r>
            <a:endParaRPr kumimoji="1" lang="ja-JP" altLang="en-US" sz="1200" b="1" dirty="0">
              <a:solidFill>
                <a:schemeClr val="bg1"/>
              </a:solidFill>
            </a:endParaRPr>
          </a:p>
        </p:txBody>
      </p:sp>
      <p:sp>
        <p:nvSpPr>
          <p:cNvPr id="37" name="スライド番号プレースホルダー 3">
            <a:extLst>
              <a:ext uri="{FF2B5EF4-FFF2-40B4-BE49-F238E27FC236}">
                <a16:creationId xmlns:a16="http://schemas.microsoft.com/office/drawing/2014/main" id="{98F9DA42-C81E-4BA8-93E8-194AAFC271C2}"/>
              </a:ext>
            </a:extLst>
          </p:cNvPr>
          <p:cNvSpPr>
            <a:spLocks noGrp="1"/>
          </p:cNvSpPr>
          <p:nvPr>
            <p:ph type="sldNum" sz="quarter" idx="12"/>
          </p:nvPr>
        </p:nvSpPr>
        <p:spPr>
          <a:xfrm>
            <a:off x="4843463" y="9181397"/>
            <a:ext cx="1543050" cy="527403"/>
          </a:xfrm>
        </p:spPr>
        <p:txBody>
          <a:bodyPr/>
          <a:lstStyle/>
          <a:p>
            <a:fld id="{9DE922E8-CF14-294C-857A-00CAF9992402}" type="slidenum">
              <a:rPr kumimoji="1" lang="ja-JP" altLang="en-US" smtClean="0"/>
              <a:t>13</a:t>
            </a:fld>
            <a:endParaRPr kumimoji="1" lang="ja-JP" altLang="en-US"/>
          </a:p>
        </p:txBody>
      </p:sp>
      <p:sp>
        <p:nvSpPr>
          <p:cNvPr id="3" name="四角形: 角を丸くする 2">
            <a:extLst>
              <a:ext uri="{FF2B5EF4-FFF2-40B4-BE49-F238E27FC236}">
                <a16:creationId xmlns:a16="http://schemas.microsoft.com/office/drawing/2014/main" id="{2821862A-224D-4C01-9464-2CD7ED58305C}"/>
              </a:ext>
            </a:extLst>
          </p:cNvPr>
          <p:cNvSpPr/>
          <p:nvPr/>
        </p:nvSpPr>
        <p:spPr>
          <a:xfrm>
            <a:off x="304800" y="1359916"/>
            <a:ext cx="6347791" cy="2836689"/>
          </a:xfrm>
          <a:prstGeom prst="roundRect">
            <a:avLst>
              <a:gd name="adj" fmla="val 0"/>
            </a:avLst>
          </a:pr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屋内, テーブル, 座る, キッチン が含まれている画像&#10;&#10;自動的に生成された説明">
            <a:extLst>
              <a:ext uri="{FF2B5EF4-FFF2-40B4-BE49-F238E27FC236}">
                <a16:creationId xmlns:a16="http://schemas.microsoft.com/office/drawing/2014/main" id="{FD4EBF0B-3BB9-454C-A97F-9E38B2CD8209}"/>
              </a:ext>
            </a:extLst>
          </p:cNvPr>
          <p:cNvPicPr>
            <a:picLocks noChangeAspect="1"/>
          </p:cNvPicPr>
          <p:nvPr/>
        </p:nvPicPr>
        <p:blipFill>
          <a:blip r:embed="rId2"/>
          <a:stretch>
            <a:fillRect/>
          </a:stretch>
        </p:blipFill>
        <p:spPr>
          <a:xfrm>
            <a:off x="3593001" y="1674660"/>
            <a:ext cx="1669266" cy="1510540"/>
          </a:xfrm>
          <a:prstGeom prst="rect">
            <a:avLst/>
          </a:prstGeom>
        </p:spPr>
      </p:pic>
      <p:sp>
        <p:nvSpPr>
          <p:cNvPr id="39" name="正方形/長方形 38">
            <a:extLst>
              <a:ext uri="{FF2B5EF4-FFF2-40B4-BE49-F238E27FC236}">
                <a16:creationId xmlns:a16="http://schemas.microsoft.com/office/drawing/2014/main" id="{0661730F-4F32-46A3-B9DB-A9C6579BE023}"/>
              </a:ext>
            </a:extLst>
          </p:cNvPr>
          <p:cNvSpPr/>
          <p:nvPr/>
        </p:nvSpPr>
        <p:spPr>
          <a:xfrm>
            <a:off x="1698035" y="6640209"/>
            <a:ext cx="1016422" cy="369332"/>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9811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台の上に置かれた歯ブラシ&#10;&#10;中程度の精度で自動的に生成された説明">
            <a:extLst>
              <a:ext uri="{FF2B5EF4-FFF2-40B4-BE49-F238E27FC236}">
                <a16:creationId xmlns:a16="http://schemas.microsoft.com/office/drawing/2014/main" id="{3C66CF77-3725-410E-AA3F-8684CF26114F}"/>
              </a:ext>
            </a:extLst>
          </p:cNvPr>
          <p:cNvPicPr>
            <a:picLocks noChangeAspect="1"/>
          </p:cNvPicPr>
          <p:nvPr/>
        </p:nvPicPr>
        <p:blipFill>
          <a:blip r:embed="rId2"/>
          <a:stretch>
            <a:fillRect/>
          </a:stretch>
        </p:blipFill>
        <p:spPr>
          <a:xfrm rot="5400000">
            <a:off x="1360628" y="4634557"/>
            <a:ext cx="1494420" cy="2065061"/>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bg1"/>
                </a:solidFill>
                <a:latin typeface="メイリオ" panose="020B0604030504040204" pitchFamily="50" charset="-128"/>
                <a:ea typeface="メイリオ" panose="020B0604030504040204" pitchFamily="50" charset="-128"/>
              </a:rPr>
              <a:t>LPWA</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-2</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AD2CA28-175D-47D8-9715-B3C69E782A3E}"/>
              </a:ext>
            </a:extLst>
          </p:cNvPr>
          <p:cNvGrpSpPr>
            <a:grpSpLocks noChangeAspect="1"/>
          </p:cNvGrpSpPr>
          <p:nvPr/>
        </p:nvGrpSpPr>
        <p:grpSpPr>
          <a:xfrm>
            <a:off x="1084226" y="2652820"/>
            <a:ext cx="1992018" cy="1698617"/>
            <a:chOff x="1546256" y="2433218"/>
            <a:chExt cx="3364184" cy="2868684"/>
          </a:xfrm>
        </p:grpSpPr>
        <p:pic>
          <p:nvPicPr>
            <p:cNvPr id="5" name="図 4" descr="自転車のハンドル&#10;&#10;低い精度で自動的に生成された説明">
              <a:extLst>
                <a:ext uri="{FF2B5EF4-FFF2-40B4-BE49-F238E27FC236}">
                  <a16:creationId xmlns:a16="http://schemas.microsoft.com/office/drawing/2014/main" id="{9D47DA71-E4E1-4D10-A6EB-01E77DEEFB95}"/>
                </a:ext>
              </a:extLst>
            </p:cNvPr>
            <p:cNvPicPr>
              <a:picLocks noChangeAspect="1"/>
            </p:cNvPicPr>
            <p:nvPr/>
          </p:nvPicPr>
          <p:blipFill>
            <a:blip r:embed="rId3"/>
            <a:stretch>
              <a:fillRect/>
            </a:stretch>
          </p:blipFill>
          <p:spPr>
            <a:xfrm>
              <a:off x="1546256" y="2433218"/>
              <a:ext cx="3364184" cy="2868684"/>
            </a:xfrm>
            <a:prstGeom prst="rect">
              <a:avLst/>
            </a:prstGeom>
          </p:spPr>
        </p:pic>
        <p:sp>
          <p:nvSpPr>
            <p:cNvPr id="13" name="正方形/長方形 12">
              <a:extLst>
                <a:ext uri="{FF2B5EF4-FFF2-40B4-BE49-F238E27FC236}">
                  <a16:creationId xmlns:a16="http://schemas.microsoft.com/office/drawing/2014/main" id="{F132DE7D-4E53-4E64-B06D-FF324DCF437C}"/>
                </a:ext>
              </a:extLst>
            </p:cNvPr>
            <p:cNvSpPr/>
            <p:nvPr/>
          </p:nvSpPr>
          <p:spPr>
            <a:xfrm>
              <a:off x="2677580" y="4007194"/>
              <a:ext cx="550768" cy="528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8FF7F070-9368-49A7-8155-F13D3622C869}"/>
              </a:ext>
            </a:extLst>
          </p:cNvPr>
          <p:cNvSpPr txBox="1"/>
          <p:nvPr/>
        </p:nvSpPr>
        <p:spPr>
          <a:xfrm>
            <a:off x="731897" y="1743996"/>
            <a:ext cx="5875507" cy="461665"/>
          </a:xfrm>
          <a:prstGeom prst="rect">
            <a:avLst/>
          </a:prstGeom>
          <a:noFill/>
        </p:spPr>
        <p:txBody>
          <a:bodyPr wrap="square">
            <a:spAutoFit/>
          </a:bodyPr>
          <a:lstStyle/>
          <a:p>
            <a:pPr marL="171450" indent="-1714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版は付属の「</a:t>
            </a:r>
            <a:r>
              <a:rPr lang="en-US" altLang="ja-JP" sz="1200" dirty="0">
                <a:latin typeface="メイリオ" panose="020B0604030504040204" pitchFamily="50" charset="-128"/>
                <a:ea typeface="メイリオ" panose="020B0604030504040204" pitchFamily="50" charset="-128"/>
              </a:rPr>
              <a:t>LoRa</a:t>
            </a:r>
            <a:r>
              <a:rPr lang="ja-JP" altLang="en-US" sz="1200" dirty="0">
                <a:latin typeface="メイリオ" panose="020B0604030504040204" pitchFamily="50" charset="-128"/>
                <a:ea typeface="メイリオ" panose="020B0604030504040204" pitchFamily="50" charset="-128"/>
              </a:rPr>
              <a:t>用アンテナ」の接続が必要です。</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付属の専用アンテナを赤キャップを外して取付します。</a:t>
            </a:r>
          </a:p>
        </p:txBody>
      </p:sp>
      <p:sp>
        <p:nvSpPr>
          <p:cNvPr id="8" name="正方形/長方形 7">
            <a:extLst>
              <a:ext uri="{FF2B5EF4-FFF2-40B4-BE49-F238E27FC236}">
                <a16:creationId xmlns:a16="http://schemas.microsoft.com/office/drawing/2014/main" id="{B5CF56FD-F643-42CE-B9F5-AC36BA142701}"/>
              </a:ext>
            </a:extLst>
          </p:cNvPr>
          <p:cNvSpPr/>
          <p:nvPr/>
        </p:nvSpPr>
        <p:spPr>
          <a:xfrm rot="1276397">
            <a:off x="921608" y="5494604"/>
            <a:ext cx="2081748" cy="3449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426C2745-5FD8-4B00-A8F0-30F80DE4B5C1}"/>
              </a:ext>
            </a:extLst>
          </p:cNvPr>
          <p:cNvSpPr>
            <a:spLocks noGrp="1"/>
          </p:cNvSpPr>
          <p:nvPr>
            <p:ph type="sldNum" sz="quarter" idx="12"/>
          </p:nvPr>
        </p:nvSpPr>
        <p:spPr/>
        <p:txBody>
          <a:bodyPr/>
          <a:lstStyle/>
          <a:p>
            <a:fld id="{9DE922E8-CF14-294C-857A-00CAF9992402}" type="slidenum">
              <a:rPr kumimoji="1" lang="ja-JP" altLang="en-US" smtClean="0"/>
              <a:t>14</a:t>
            </a:fld>
            <a:endParaRPr kumimoji="1" lang="ja-JP" altLang="en-US"/>
          </a:p>
        </p:txBody>
      </p:sp>
      <p:cxnSp>
        <p:nvCxnSpPr>
          <p:cNvPr id="11" name="直線矢印コネクタ 10">
            <a:extLst>
              <a:ext uri="{FF2B5EF4-FFF2-40B4-BE49-F238E27FC236}">
                <a16:creationId xmlns:a16="http://schemas.microsoft.com/office/drawing/2014/main" id="{9FBE384A-896B-4F94-9CFA-5674FA0EF5AB}"/>
              </a:ext>
            </a:extLst>
          </p:cNvPr>
          <p:cNvCxnSpPr>
            <a:cxnSpLocks/>
            <a:stCxn id="13" idx="2"/>
            <a:endCxn id="8" idx="0"/>
          </p:cNvCxnSpPr>
          <p:nvPr/>
        </p:nvCxnSpPr>
        <p:spPr>
          <a:xfrm>
            <a:off x="1917173" y="3897587"/>
            <a:ext cx="107889" cy="1608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
            <a:extLst>
              <a:ext uri="{FF2B5EF4-FFF2-40B4-BE49-F238E27FC236}">
                <a16:creationId xmlns:a16="http://schemas.microsoft.com/office/drawing/2014/main" id="{AE0BAB5B-6AD8-4628-92D8-1DCA0FA61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713" y="2652820"/>
            <a:ext cx="1543051" cy="37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矢印: 右 2">
            <a:extLst>
              <a:ext uri="{FF2B5EF4-FFF2-40B4-BE49-F238E27FC236}">
                <a16:creationId xmlns:a16="http://schemas.microsoft.com/office/drawing/2014/main" id="{21245932-AB16-42DC-ADA7-2CDC8C487E35}"/>
              </a:ext>
            </a:extLst>
          </p:cNvPr>
          <p:cNvSpPr/>
          <p:nvPr/>
        </p:nvSpPr>
        <p:spPr>
          <a:xfrm>
            <a:off x="3435171" y="4355655"/>
            <a:ext cx="710601" cy="53417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984B00F-64F0-4FE8-8B01-93A0FDD368B0}"/>
              </a:ext>
            </a:extLst>
          </p:cNvPr>
          <p:cNvSpPr txBox="1"/>
          <p:nvPr/>
        </p:nvSpPr>
        <p:spPr>
          <a:xfrm>
            <a:off x="534843" y="1290498"/>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LoRa</a:t>
            </a:r>
            <a:r>
              <a:rPr lang="ja-JP" altLang="en-US" sz="1600" b="1" dirty="0">
                <a:latin typeface="メイリオ" panose="020B0604030504040204" pitchFamily="50" charset="-128"/>
                <a:ea typeface="メイリオ" panose="020B0604030504040204" pitchFamily="50" charset="-128"/>
              </a:rPr>
              <a:t>用アンテナ」の接続</a:t>
            </a:r>
            <a:endParaRPr lang="en-US" altLang="ja-JP" sz="1600"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76576326-2EAD-48C2-9A7B-123A1B549CA3}"/>
              </a:ext>
            </a:extLst>
          </p:cNvPr>
          <p:cNvSpPr txBox="1"/>
          <p:nvPr/>
        </p:nvSpPr>
        <p:spPr>
          <a:xfrm>
            <a:off x="2534571" y="6623131"/>
            <a:ext cx="5875507"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アンテナは強く締めすぎないようにご注意ください。</a:t>
            </a:r>
          </a:p>
        </p:txBody>
      </p:sp>
    </p:spTree>
    <p:extLst>
      <p:ext uri="{BB962C8B-B14F-4D97-AF65-F5344CB8AC3E}">
        <p14:creationId xmlns:p14="http://schemas.microsoft.com/office/powerpoint/2010/main" val="316787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お手入れ方法　</a:t>
            </a:r>
            <a:r>
              <a:rPr kumimoji="1" lang="en-US" altLang="ja-JP" sz="1200" dirty="0">
                <a:solidFill>
                  <a:srgbClr val="FF0000"/>
                </a:solidFill>
                <a:latin typeface="メイリオ" panose="020B0604030504040204" pitchFamily="50" charset="-128"/>
                <a:ea typeface="メイリオ" panose="020B0604030504040204" pitchFamily="50" charset="-128"/>
              </a:rPr>
              <a:t>※</a:t>
            </a:r>
            <a:r>
              <a:rPr kumimoji="1" lang="ja-JP" altLang="en-US" sz="1200" dirty="0">
                <a:solidFill>
                  <a:srgbClr val="FF0000"/>
                </a:solidFill>
                <a:latin typeface="メイリオ" panose="020B0604030504040204" pitchFamily="50" charset="-128"/>
                <a:ea typeface="メイリオ" panose="020B0604030504040204" pitchFamily="50" charset="-128"/>
              </a:rPr>
              <a:t>必ず電源を切って行ってください。</a:t>
            </a:r>
          </a:p>
        </p:txBody>
      </p:sp>
      <p:sp>
        <p:nvSpPr>
          <p:cNvPr id="4" name="テキスト ボックス 3">
            <a:extLst>
              <a:ext uri="{FF2B5EF4-FFF2-40B4-BE49-F238E27FC236}">
                <a16:creationId xmlns:a16="http://schemas.microsoft.com/office/drawing/2014/main" id="{00EBC209-A661-438B-AFF9-D1773338E63F}"/>
              </a:ext>
            </a:extLst>
          </p:cNvPr>
          <p:cNvSpPr txBox="1"/>
          <p:nvPr/>
        </p:nvSpPr>
        <p:spPr>
          <a:xfrm>
            <a:off x="485338" y="1333824"/>
            <a:ext cx="5875507" cy="1292662"/>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雨量計測機の流入口フィルターに溜まったごみを取り除きます。</a:t>
            </a:r>
            <a:endParaRPr lang="en-US" altLang="ja-JP"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2-3</a:t>
            </a:r>
            <a:r>
              <a:rPr lang="ja-JP" altLang="en-US" sz="1200" dirty="0">
                <a:latin typeface="メイリオ" panose="020B0604030504040204" pitchFamily="50" charset="-128"/>
                <a:ea typeface="メイリオ" panose="020B0604030504040204" pitchFamily="50" charset="-128"/>
              </a:rPr>
              <a:t>ヶ月に一度ゴミがたまっているかチェックをしてください。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転倒升と水抜き箇所も確認していただき、汚れやゴミが溜まっている場合は綿棒　</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やティッシュで取り除き清掃してください。</a:t>
            </a:r>
            <a:endParaRPr lang="en-US" altLang="ja-JP" sz="12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15</a:t>
            </a:fld>
            <a:endParaRPr kumimoji="1" lang="ja-JP" altLang="en-US"/>
          </a:p>
        </p:txBody>
      </p:sp>
      <p:grpSp>
        <p:nvGrpSpPr>
          <p:cNvPr id="10" name="グループ化 9">
            <a:extLst>
              <a:ext uri="{FF2B5EF4-FFF2-40B4-BE49-F238E27FC236}">
                <a16:creationId xmlns:a16="http://schemas.microsoft.com/office/drawing/2014/main" id="{2DBF20AB-C283-4895-881B-65ACD8FC22CC}"/>
              </a:ext>
            </a:extLst>
          </p:cNvPr>
          <p:cNvGrpSpPr/>
          <p:nvPr/>
        </p:nvGrpSpPr>
        <p:grpSpPr>
          <a:xfrm>
            <a:off x="2002724" y="2720435"/>
            <a:ext cx="2840737" cy="2586941"/>
            <a:chOff x="2002726" y="3659529"/>
            <a:chExt cx="2840737" cy="2586941"/>
          </a:xfrm>
        </p:grpSpPr>
        <p:pic>
          <p:nvPicPr>
            <p:cNvPr id="8" name="図 7" descr="座る, 屋内, テーブル, ガラス が含まれている画像&#10;&#10;自動的に生成された説明">
              <a:extLst>
                <a:ext uri="{FF2B5EF4-FFF2-40B4-BE49-F238E27FC236}">
                  <a16:creationId xmlns:a16="http://schemas.microsoft.com/office/drawing/2014/main" id="{7BF99EDF-E6BB-4B08-800A-A59F12D97784}"/>
                </a:ext>
              </a:extLst>
            </p:cNvPr>
            <p:cNvPicPr>
              <a:picLocks noChangeAspect="1"/>
            </p:cNvPicPr>
            <p:nvPr/>
          </p:nvPicPr>
          <p:blipFill>
            <a:blip r:embed="rId2"/>
            <a:stretch>
              <a:fillRect/>
            </a:stretch>
          </p:blipFill>
          <p:spPr>
            <a:xfrm>
              <a:off x="2002726" y="3659529"/>
              <a:ext cx="2840737" cy="2586941"/>
            </a:xfrm>
            <a:prstGeom prst="rect">
              <a:avLst/>
            </a:prstGeom>
          </p:spPr>
        </p:pic>
        <p:sp>
          <p:nvSpPr>
            <p:cNvPr id="9" name="矢印: 下 8">
              <a:extLst>
                <a:ext uri="{FF2B5EF4-FFF2-40B4-BE49-F238E27FC236}">
                  <a16:creationId xmlns:a16="http://schemas.microsoft.com/office/drawing/2014/main" id="{AEE55AAB-FA53-4FDC-904A-5A4228834CCD}"/>
                </a:ext>
              </a:extLst>
            </p:cNvPr>
            <p:cNvSpPr/>
            <p:nvPr/>
          </p:nvSpPr>
          <p:spPr>
            <a:xfrm rot="19078853">
              <a:off x="2738763" y="3964653"/>
              <a:ext cx="456170" cy="101766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0D975B54-A98E-48CF-B356-7890C90A2D69}"/>
              </a:ext>
            </a:extLst>
          </p:cNvPr>
          <p:cNvSpPr txBox="1"/>
          <p:nvPr/>
        </p:nvSpPr>
        <p:spPr>
          <a:xfrm>
            <a:off x="530810" y="5570129"/>
            <a:ext cx="5875507"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カバーを外し転倒升を清掃する</a:t>
            </a:r>
            <a:endParaRPr lang="en-US" altLang="ja-JP" sz="1600" b="1" dirty="0">
              <a:latin typeface="メイリオ" panose="020B0604030504040204" pitchFamily="50" charset="-128"/>
              <a:ea typeface="メイリオ" panose="020B0604030504040204" pitchFamily="50" charset="-128"/>
            </a:endParaRPr>
          </a:p>
        </p:txBody>
      </p:sp>
      <p:pic>
        <p:nvPicPr>
          <p:cNvPr id="13" name="図 12" descr="屋内, 座る, テーブル, 流し が含まれている画像&#10;&#10;自動的に生成された説明">
            <a:extLst>
              <a:ext uri="{FF2B5EF4-FFF2-40B4-BE49-F238E27FC236}">
                <a16:creationId xmlns:a16="http://schemas.microsoft.com/office/drawing/2014/main" id="{AD3F4155-6FD8-4BE0-AC96-F8C0EB1B91C3}"/>
              </a:ext>
            </a:extLst>
          </p:cNvPr>
          <p:cNvPicPr>
            <a:picLocks noChangeAspect="1"/>
          </p:cNvPicPr>
          <p:nvPr/>
        </p:nvPicPr>
        <p:blipFill rotWithShape="1">
          <a:blip r:embed="rId3"/>
          <a:srcRect t="7988"/>
          <a:stretch/>
        </p:blipFill>
        <p:spPr>
          <a:xfrm>
            <a:off x="2002724" y="6278496"/>
            <a:ext cx="2875353" cy="2588850"/>
          </a:xfrm>
          <a:prstGeom prst="rect">
            <a:avLst/>
          </a:prstGeom>
        </p:spPr>
      </p:pic>
      <p:sp>
        <p:nvSpPr>
          <p:cNvPr id="17" name="矢印: 下 16">
            <a:extLst>
              <a:ext uri="{FF2B5EF4-FFF2-40B4-BE49-F238E27FC236}">
                <a16:creationId xmlns:a16="http://schemas.microsoft.com/office/drawing/2014/main" id="{9C6243EB-FEE5-4828-905D-AC377042C123}"/>
              </a:ext>
            </a:extLst>
          </p:cNvPr>
          <p:cNvSpPr/>
          <p:nvPr/>
        </p:nvSpPr>
        <p:spPr>
          <a:xfrm rot="19078853" flipH="1">
            <a:off x="2407944" y="5961636"/>
            <a:ext cx="397796" cy="65267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42EAAF2-C31B-4ED6-940F-E36B0D571FA7}"/>
              </a:ext>
            </a:extLst>
          </p:cNvPr>
          <p:cNvSpPr/>
          <p:nvPr/>
        </p:nvSpPr>
        <p:spPr>
          <a:xfrm>
            <a:off x="3157607" y="6859594"/>
            <a:ext cx="621914" cy="660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8D39895-116D-403B-AB05-1C2E8F475968}"/>
              </a:ext>
            </a:extLst>
          </p:cNvPr>
          <p:cNvSpPr/>
          <p:nvPr/>
        </p:nvSpPr>
        <p:spPr>
          <a:xfrm>
            <a:off x="2052956" y="6774537"/>
            <a:ext cx="621914" cy="660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5F7C14-A76C-4B59-9745-BF6B081C860D}"/>
              </a:ext>
            </a:extLst>
          </p:cNvPr>
          <p:cNvSpPr txBox="1"/>
          <p:nvPr/>
        </p:nvSpPr>
        <p:spPr>
          <a:xfrm>
            <a:off x="2240634" y="8944910"/>
            <a:ext cx="2679761" cy="415498"/>
          </a:xfrm>
          <a:prstGeom prst="rect">
            <a:avLst/>
          </a:prstGeom>
          <a:noFill/>
        </p:spPr>
        <p:txBody>
          <a:bodyPr wrap="square">
            <a:spAutoFit/>
          </a:bodyPr>
          <a:lstStyle/>
          <a:p>
            <a:r>
              <a:rPr lang="ja-JP" altLang="en-US" sz="1050" dirty="0">
                <a:solidFill>
                  <a:srgbClr val="FF0000"/>
                </a:solidFill>
                <a:latin typeface="メイリオ" panose="020B0604030504040204" pitchFamily="50" charset="-128"/>
                <a:ea typeface="メイリオ" panose="020B0604030504040204" pitchFamily="50" charset="-128"/>
              </a:rPr>
              <a:t>雨量カバーはひねってから持ち上げると外れます。</a:t>
            </a:r>
            <a:endParaRPr lang="en-US" altLang="ja-JP" sz="1050" dirty="0">
              <a:solidFill>
                <a:srgbClr val="FF0000"/>
              </a:solidFill>
              <a:latin typeface="メイリオ" panose="020B0604030504040204" pitchFamily="50" charset="-128"/>
              <a:ea typeface="メイリオ" panose="020B0604030504040204" pitchFamily="50" charset="-128"/>
            </a:endParaRPr>
          </a:p>
        </p:txBody>
      </p:sp>
      <p:sp>
        <p:nvSpPr>
          <p:cNvPr id="16" name="矢印: 下 15">
            <a:extLst>
              <a:ext uri="{FF2B5EF4-FFF2-40B4-BE49-F238E27FC236}">
                <a16:creationId xmlns:a16="http://schemas.microsoft.com/office/drawing/2014/main" id="{EA0D5388-9C50-40C1-9EF4-1FEED1A88C31}"/>
              </a:ext>
            </a:extLst>
          </p:cNvPr>
          <p:cNvSpPr/>
          <p:nvPr/>
        </p:nvSpPr>
        <p:spPr>
          <a:xfrm rot="7146009" flipH="1">
            <a:off x="3763493" y="7193866"/>
            <a:ext cx="397796" cy="65267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8382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注意事項</a:t>
            </a:r>
          </a:p>
        </p:txBody>
      </p:sp>
      <p:sp>
        <p:nvSpPr>
          <p:cNvPr id="4" name="テキスト ボックス 3">
            <a:extLst>
              <a:ext uri="{FF2B5EF4-FFF2-40B4-BE49-F238E27FC236}">
                <a16:creationId xmlns:a16="http://schemas.microsoft.com/office/drawing/2014/main" id="{00EBC209-A661-438B-AFF9-D1773338E63F}"/>
              </a:ext>
            </a:extLst>
          </p:cNvPr>
          <p:cNvSpPr txBox="1"/>
          <p:nvPr/>
        </p:nvSpPr>
        <p:spPr>
          <a:xfrm>
            <a:off x="511006" y="1310234"/>
            <a:ext cx="5875507" cy="7017306"/>
          </a:xfrm>
          <a:prstGeom prst="rect">
            <a:avLst/>
          </a:prstGeom>
          <a:noFill/>
        </p:spPr>
        <p:txBody>
          <a:bodyPr wrap="square">
            <a:spAutoFit/>
          </a:bodyPr>
          <a:lstStyle/>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電源コンセント、またはバッテリーなどの接続ケーブルはしっかりと差し込まれているかをご確認の上ご利用ください。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雨量計測機は地面からなるべく高い位置にしっかりと固定してご利用ください。</a:t>
            </a:r>
            <a:r>
              <a:rPr lang="en-US" altLang="ja-JP" sz="1400" dirty="0">
                <a:latin typeface="メイリオ" panose="020B0604030504040204" pitchFamily="50" charset="-128"/>
                <a:ea typeface="メイリオ" panose="020B0604030504040204" pitchFamily="50" charset="-128"/>
              </a:rPr>
              <a:t>30cm</a:t>
            </a:r>
            <a:r>
              <a:rPr lang="ja-JP" altLang="en-US" sz="1400" dirty="0">
                <a:latin typeface="メイリオ" panose="020B0604030504040204" pitchFamily="50" charset="-128"/>
                <a:ea typeface="メイリオ" panose="020B0604030504040204" pitchFamily="50" charset="-128"/>
              </a:rPr>
              <a:t>以上を推奨しております。</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製品をしっかりと固定してください。土質の弱い場所に設置する場合には容易に動かないように設置してください。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本製品の内部には動く部分や鋭利な部分があります。動く部分に身体の一部が挟まったり、鋭利な部分でけがをしないように注意してください。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ja-JP" altLang="en-US"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本製品の端子や基板、スイッチを素手で触らないでください。感電や漏電事故になることがあります。</a:t>
            </a: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お手入れをする際は、必ず電源を切って行ってください。電源を入れたままで端子に触れると感電や漏電事故になることがあります。</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落としたり、乱暴に扱わないようにしてください。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オプションの「雨量計ポスト」をご利用の方へ</a:t>
            </a:r>
            <a:endParaRPr lang="en-US" altLang="ja-JP" sz="1600" b="1"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b="1"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ポストの埋め込みは、「設置マーカー」ラインまでしっかりと埋込をして固定してください、また、雨量計測機が水平になるようにしてください。</a:t>
            </a:r>
            <a:br>
              <a:rPr lang="en-US" altLang="ja-JP" sz="1400" dirty="0">
                <a:latin typeface="メイリオ" panose="020B0604030504040204" pitchFamily="50" charset="-128"/>
                <a:ea typeface="メイリオ" panose="020B0604030504040204" pitchFamily="50" charset="-128"/>
              </a:rPr>
            </a:b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転倒による破損の原因となります。</a:t>
            </a: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l"/>
            </a:pPr>
            <a:endParaRPr lang="en-US" altLang="ja-JP" sz="14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16</a:t>
            </a:fld>
            <a:endParaRPr kumimoji="1" lang="ja-JP" altLang="en-US"/>
          </a:p>
        </p:txBody>
      </p:sp>
    </p:spTree>
    <p:extLst>
      <p:ext uri="{BB962C8B-B14F-4D97-AF65-F5344CB8AC3E}">
        <p14:creationId xmlns:p14="http://schemas.microsoft.com/office/powerpoint/2010/main" val="389395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故障かなと思ったら</a:t>
            </a:r>
          </a:p>
        </p:txBody>
      </p:sp>
      <p:sp>
        <p:nvSpPr>
          <p:cNvPr id="4" name="テキスト ボックス 3">
            <a:extLst>
              <a:ext uri="{FF2B5EF4-FFF2-40B4-BE49-F238E27FC236}">
                <a16:creationId xmlns:a16="http://schemas.microsoft.com/office/drawing/2014/main" id="{00EBC209-A661-438B-AFF9-D1773338E63F}"/>
              </a:ext>
            </a:extLst>
          </p:cNvPr>
          <p:cNvSpPr txBox="1"/>
          <p:nvPr/>
        </p:nvSpPr>
        <p:spPr>
          <a:xfrm>
            <a:off x="511006" y="1310234"/>
            <a:ext cx="5875507" cy="415498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機器の不調や故障時のお問合せ先</a:t>
            </a:r>
            <a:endParaRPr lang="en-US" altLang="ja-JP" sz="16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モリトの製品情報・購入</a:t>
            </a:r>
            <a:endParaRPr lang="en-US" altLang="ja-JP" sz="16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販売元</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アイサーク株式会社</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111-0053</a:t>
            </a:r>
          </a:p>
          <a:p>
            <a:r>
              <a:rPr lang="ja-JP" altLang="en-US" sz="1200" dirty="0">
                <a:latin typeface="メイリオ" panose="020B0604030504040204" pitchFamily="50" charset="-128"/>
                <a:ea typeface="メイリオ" panose="020B0604030504040204" pitchFamily="50" charset="-128"/>
              </a:rPr>
              <a:t>東京都台東区浅草橋</a:t>
            </a:r>
            <a:r>
              <a:rPr lang="en-US" altLang="ja-JP" sz="1200" dirty="0">
                <a:latin typeface="メイリオ" panose="020B0604030504040204" pitchFamily="50" charset="-128"/>
                <a:ea typeface="メイリオ" panose="020B0604030504040204" pitchFamily="50" charset="-128"/>
              </a:rPr>
              <a:t>5-2-3 </a:t>
            </a:r>
            <a:r>
              <a:rPr lang="ja-JP" altLang="en-US" sz="1200" dirty="0">
                <a:latin typeface="メイリオ" panose="020B0604030504040204" pitchFamily="50" charset="-128"/>
                <a:ea typeface="メイリオ" panose="020B0604030504040204" pitchFamily="50" charset="-128"/>
              </a:rPr>
              <a:t>鈴和ビル</a:t>
            </a:r>
            <a:r>
              <a:rPr lang="en-US" altLang="ja-JP" sz="1200" dirty="0">
                <a:latin typeface="メイリオ" panose="020B0604030504040204" pitchFamily="50" charset="-128"/>
                <a:ea typeface="メイリオ" panose="020B0604030504040204" pitchFamily="50" charset="-128"/>
              </a:rPr>
              <a:t>5F</a:t>
            </a:r>
          </a:p>
          <a:p>
            <a:r>
              <a:rPr lang="en-US" altLang="ja-JP" sz="1200" dirty="0">
                <a:latin typeface="メイリオ" panose="020B0604030504040204" pitchFamily="50" charset="-128"/>
                <a:ea typeface="メイリオ" panose="020B0604030504040204" pitchFamily="50" charset="-128"/>
              </a:rPr>
              <a:t>TEL</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03-5839-2431</a:t>
            </a:r>
          </a:p>
          <a:p>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https://www.i-tharc.co.jp</a:t>
            </a: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お問い合わせ先</a:t>
            </a:r>
            <a:r>
              <a:rPr lang="en-US" altLang="ja-JP" sz="1200" dirty="0">
                <a:latin typeface="メイリオ" panose="020B0604030504040204" pitchFamily="50" charset="-128"/>
                <a:ea typeface="メイリオ" panose="020B0604030504040204" pitchFamily="50" charset="-128"/>
              </a:rPr>
              <a:t>URL</a:t>
            </a:r>
          </a:p>
          <a:p>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https://www.i-tharc.co.jp/contact/</a:t>
            </a: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17</a:t>
            </a:fld>
            <a:endParaRPr kumimoji="1" lang="ja-JP" altLang="en-US"/>
          </a:p>
        </p:txBody>
      </p:sp>
    </p:spTree>
    <p:extLst>
      <p:ext uri="{BB962C8B-B14F-4D97-AF65-F5344CB8AC3E}">
        <p14:creationId xmlns:p14="http://schemas.microsoft.com/office/powerpoint/2010/main" val="67802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1">
            <a:extLst>
              <a:ext uri="{FF2B5EF4-FFF2-40B4-BE49-F238E27FC236}">
                <a16:creationId xmlns:a16="http://schemas.microsoft.com/office/drawing/2014/main" id="{5FE782D7-8C6C-46B6-B4D2-F7D746CEC005}"/>
              </a:ext>
            </a:extLst>
          </p:cNvPr>
          <p:cNvSpPr/>
          <p:nvPr/>
        </p:nvSpPr>
        <p:spPr>
          <a:xfrm>
            <a:off x="491246" y="410671"/>
            <a:ext cx="5875507" cy="564205"/>
          </a:xfrm>
          <a:prstGeom prst="round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bg1"/>
                </a:solidFill>
                <a:latin typeface="メイリオ" panose="020B0604030504040204" pitchFamily="50" charset="-128"/>
                <a:ea typeface="メイリオ" panose="020B0604030504040204" pitchFamily="50" charset="-128"/>
              </a:rPr>
              <a:t>目次</a:t>
            </a:r>
          </a:p>
        </p:txBody>
      </p:sp>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FA58A3D2-573F-48C4-9AB3-C1AF773DD404}"/>
              </a:ext>
            </a:extLst>
          </p:cNvPr>
          <p:cNvSpPr txBox="1"/>
          <p:nvPr/>
        </p:nvSpPr>
        <p:spPr>
          <a:xfrm>
            <a:off x="633331" y="1348093"/>
            <a:ext cx="6159677" cy="6555641"/>
          </a:xfrm>
          <a:prstGeom prst="rect">
            <a:avLst/>
          </a:prstGeom>
          <a:noFill/>
        </p:spPr>
        <p:txBody>
          <a:bodyPr wrap="square">
            <a:spAutoFit/>
          </a:bodyPr>
          <a:lstStyle/>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基本仕様・・・・・・・・・・・・・・・・・・・・・・</a:t>
            </a:r>
            <a:r>
              <a:rPr lang="en-US" altLang="ja-JP" sz="1400" dirty="0">
                <a:latin typeface="メイリオ" panose="020B0604030504040204" pitchFamily="50" charset="-128"/>
                <a:ea typeface="メイリオ" panose="020B0604030504040204" pitchFamily="50" charset="-128"/>
              </a:rPr>
              <a:t>3</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各部品の名称と説明</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4</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版のみに付属する部品・・・・・・・・・・・・・</a:t>
            </a:r>
            <a:r>
              <a:rPr lang="en-US" altLang="ja-JP" sz="1400" dirty="0">
                <a:latin typeface="メイリオ" panose="020B0604030504040204" pitchFamily="50" charset="-128"/>
                <a:ea typeface="メイリオ" panose="020B0604030504040204" pitchFamily="50" charset="-128"/>
              </a:rPr>
              <a:t>4</a:t>
            </a:r>
            <a:r>
              <a:rPr kumimoji="1" lang="ja-JP" altLang="en-US" sz="1400" dirty="0">
                <a:latin typeface="メイリオ" panose="020B0604030504040204" pitchFamily="50" charset="-128"/>
                <a:ea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基本構成の概略図・・・・・・・・・・・・・・・・・・</a:t>
            </a:r>
            <a:r>
              <a:rPr lang="en-US" altLang="ja-JP" sz="1400" dirty="0">
                <a:latin typeface="メイリオ" panose="020B0604030504040204" pitchFamily="50" charset="-128"/>
                <a:ea typeface="メイリオ" panose="020B0604030504040204" pitchFamily="50" charset="-128"/>
              </a:rPr>
              <a:t>5</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ESP32</a:t>
            </a:r>
            <a:r>
              <a:rPr lang="ja-JP" altLang="en-US" sz="1400" dirty="0">
                <a:latin typeface="メイリオ" panose="020B0604030504040204" pitchFamily="50" charset="-128"/>
                <a:ea typeface="メイリオ" panose="020B0604030504040204" pitchFamily="50" charset="-128"/>
              </a:rPr>
              <a:t>　基板の詳細・・・・・・・・・・・・・・・・・</a:t>
            </a:r>
            <a:r>
              <a:rPr lang="en-US" altLang="ja-JP" sz="1400" dirty="0">
                <a:latin typeface="メイリオ" panose="020B0604030504040204" pitchFamily="50" charset="-128"/>
                <a:ea typeface="メイリオ" panose="020B0604030504040204" pitchFamily="50" charset="-128"/>
              </a:rPr>
              <a:t>6</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zh-TW" altLang="en-US" sz="1400" dirty="0">
                <a:latin typeface="メイリオ" panose="020B0604030504040204" pitchFamily="50" charset="-128"/>
                <a:ea typeface="メイリオ" panose="020B0604030504040204" pitchFamily="50" charset="-128"/>
              </a:rPr>
              <a:t>雨量計外観図</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7</a:t>
            </a:r>
          </a:p>
          <a:p>
            <a:endParaRPr lang="en-US" altLang="zh-TW"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端末の準備と設置方法・・・・・・・・・・・・・・・・</a:t>
            </a:r>
            <a:r>
              <a:rPr lang="en-US" altLang="ja-JP" sz="1400" dirty="0">
                <a:latin typeface="メイリオ" panose="020B0604030504040204" pitchFamily="50" charset="-128"/>
                <a:ea typeface="メイリオ" panose="020B0604030504040204" pitchFamily="50" charset="-128"/>
              </a:rPr>
              <a:t>8</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LTE</a:t>
            </a:r>
            <a:r>
              <a:rPr lang="ja-JP" altLang="en-US" sz="1400" dirty="0">
                <a:latin typeface="メイリオ" panose="020B0604030504040204" pitchFamily="50" charset="-128"/>
                <a:ea typeface="メイリオ" panose="020B0604030504040204" pitchFamily="50" charset="-128"/>
              </a:rPr>
              <a:t>版の準備・・・・・・・・・・・・・・・・・・・・ </a:t>
            </a:r>
            <a:r>
              <a:rPr lang="en-US" altLang="ja-JP" sz="1400" dirty="0">
                <a:latin typeface="メイリオ" panose="020B0604030504040204" pitchFamily="50" charset="-128"/>
                <a:ea typeface="メイリオ" panose="020B0604030504040204" pitchFamily="50" charset="-128"/>
              </a:rPr>
              <a:t>9-12</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版の準備・・・・・・・・・・・・・・・・・・・</a:t>
            </a:r>
            <a:r>
              <a:rPr lang="en-US" altLang="ja-JP" sz="1400" dirty="0">
                <a:latin typeface="メイリオ" panose="020B0604030504040204" pitchFamily="50" charset="-128"/>
                <a:ea typeface="メイリオ" panose="020B0604030504040204" pitchFamily="50" charset="-128"/>
              </a:rPr>
              <a:t>13-14</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お手入れ方法・・・・・・・・・・・・・・・・・・・・</a:t>
            </a:r>
            <a:r>
              <a:rPr lang="en-US" altLang="ja-JP" sz="1400" dirty="0">
                <a:latin typeface="メイリオ" panose="020B0604030504040204" pitchFamily="50" charset="-128"/>
                <a:ea typeface="メイリオ" panose="020B0604030504040204" pitchFamily="50" charset="-128"/>
              </a:rPr>
              <a:t>15</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注意事項・・・・・・・・・・・・・・・・・・・・・・</a:t>
            </a:r>
            <a:r>
              <a:rPr lang="en-US" altLang="ja-JP" sz="1400" dirty="0">
                <a:latin typeface="メイリオ" panose="020B0604030504040204" pitchFamily="50" charset="-128"/>
                <a:ea typeface="メイリオ" panose="020B0604030504040204" pitchFamily="50" charset="-128"/>
              </a:rPr>
              <a:t>16</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故障かなと思ったら・・・・・・・・・・・・・・・・・</a:t>
            </a:r>
            <a:r>
              <a:rPr lang="en-US" altLang="ja-JP" sz="1400" dirty="0">
                <a:latin typeface="メイリオ" panose="020B0604030504040204" pitchFamily="50" charset="-128"/>
                <a:ea typeface="メイリオ" panose="020B0604030504040204" pitchFamily="50" charset="-128"/>
              </a:rPr>
              <a:t>17</a:t>
            </a:r>
          </a:p>
          <a:p>
            <a:endParaRPr lang="ja-JP" altLang="en-US"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zh-TW" altLang="en-US"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2096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基本仕様</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3</a:t>
            </a:fld>
            <a:endParaRPr kumimoji="1" lang="ja-JP" altLang="en-US" dirty="0"/>
          </a:p>
        </p:txBody>
      </p:sp>
      <p:graphicFrame>
        <p:nvGraphicFramePr>
          <p:cNvPr id="3" name="表 3">
            <a:extLst>
              <a:ext uri="{FF2B5EF4-FFF2-40B4-BE49-F238E27FC236}">
                <a16:creationId xmlns:a16="http://schemas.microsoft.com/office/drawing/2014/main" id="{8B77C3DC-4F87-4647-A14E-2E6D2A07EF41}"/>
              </a:ext>
            </a:extLst>
          </p:cNvPr>
          <p:cNvGraphicFramePr>
            <a:graphicFrameLocks noGrp="1"/>
          </p:cNvGraphicFramePr>
          <p:nvPr/>
        </p:nvGraphicFramePr>
        <p:xfrm>
          <a:off x="486888" y="1814006"/>
          <a:ext cx="5879860" cy="4695783"/>
        </p:xfrm>
        <a:graphic>
          <a:graphicData uri="http://schemas.openxmlformats.org/drawingml/2006/table">
            <a:tbl>
              <a:tblPr firstRow="1" bandRow="1">
                <a:tableStyleId>{5940675A-B579-460E-94D1-54222C63F5DA}</a:tableStyleId>
              </a:tblPr>
              <a:tblGrid>
                <a:gridCol w="1695480">
                  <a:extLst>
                    <a:ext uri="{9D8B030D-6E8A-4147-A177-3AD203B41FA5}">
                      <a16:colId xmlns:a16="http://schemas.microsoft.com/office/drawing/2014/main" val="74561396"/>
                    </a:ext>
                  </a:extLst>
                </a:gridCol>
                <a:gridCol w="1292352">
                  <a:extLst>
                    <a:ext uri="{9D8B030D-6E8A-4147-A177-3AD203B41FA5}">
                      <a16:colId xmlns:a16="http://schemas.microsoft.com/office/drawing/2014/main" val="2142468221"/>
                    </a:ext>
                  </a:extLst>
                </a:gridCol>
                <a:gridCol w="1926336">
                  <a:extLst>
                    <a:ext uri="{9D8B030D-6E8A-4147-A177-3AD203B41FA5}">
                      <a16:colId xmlns:a16="http://schemas.microsoft.com/office/drawing/2014/main" val="818967439"/>
                    </a:ext>
                  </a:extLst>
                </a:gridCol>
                <a:gridCol w="965692">
                  <a:extLst>
                    <a:ext uri="{9D8B030D-6E8A-4147-A177-3AD203B41FA5}">
                      <a16:colId xmlns:a16="http://schemas.microsoft.com/office/drawing/2014/main" val="1240124883"/>
                    </a:ext>
                  </a:extLst>
                </a:gridCol>
              </a:tblGrid>
              <a:tr h="357463">
                <a:tc>
                  <a:txBody>
                    <a:bodyPr/>
                    <a:lstStyle/>
                    <a:p>
                      <a:pPr algn="ctr"/>
                      <a:r>
                        <a:rPr kumimoji="1" lang="ja-JP" altLang="en-US" b="1" dirty="0"/>
                        <a:t>項目</a:t>
                      </a:r>
                    </a:p>
                  </a:txBody>
                  <a:tcPr anchor="ctr">
                    <a:solidFill>
                      <a:schemeClr val="bg1">
                        <a:lumMod val="95000"/>
                      </a:schemeClr>
                    </a:solidFill>
                  </a:tcPr>
                </a:tc>
                <a:tc>
                  <a:txBody>
                    <a:bodyPr/>
                    <a:lstStyle/>
                    <a:p>
                      <a:pPr algn="ctr"/>
                      <a:r>
                        <a:rPr kumimoji="1" lang="ja-JP" altLang="en-US" b="1" dirty="0"/>
                        <a:t>仕様</a:t>
                      </a:r>
                    </a:p>
                  </a:txBody>
                  <a:tcPr anchor="ctr">
                    <a:solidFill>
                      <a:schemeClr val="bg1">
                        <a:lumMod val="95000"/>
                      </a:schemeClr>
                    </a:solidFill>
                  </a:tcPr>
                </a:tc>
                <a:tc>
                  <a:txBody>
                    <a:bodyPr/>
                    <a:lstStyle/>
                    <a:p>
                      <a:pPr algn="ctr"/>
                      <a:r>
                        <a:rPr kumimoji="1" lang="ja-JP" altLang="en-US" b="1" dirty="0"/>
                        <a:t>備考</a:t>
                      </a:r>
                    </a:p>
                  </a:txBody>
                  <a:tcPr anchor="ctr">
                    <a:solidFill>
                      <a:schemeClr val="bg1">
                        <a:lumMod val="95000"/>
                      </a:schemeClr>
                    </a:solidFill>
                  </a:tcPr>
                </a:tc>
                <a:tc>
                  <a:txBody>
                    <a:bodyPr/>
                    <a:lstStyle/>
                    <a:p>
                      <a:pPr algn="ctr"/>
                      <a:r>
                        <a:rPr kumimoji="1" lang="ja-JP" altLang="en-US" b="1" dirty="0"/>
                        <a:t>質量</a:t>
                      </a:r>
                      <a:r>
                        <a:rPr kumimoji="1" lang="en-US" altLang="ja-JP" b="1" dirty="0"/>
                        <a:t>(g)</a:t>
                      </a:r>
                      <a:endParaRPr kumimoji="1" lang="ja-JP" altLang="en-US" b="1" dirty="0"/>
                    </a:p>
                  </a:txBody>
                  <a:tcPr anchor="ctr">
                    <a:solidFill>
                      <a:schemeClr val="bg1">
                        <a:lumMod val="95000"/>
                      </a:schemeClr>
                    </a:solidFill>
                  </a:tcPr>
                </a:tc>
                <a:extLst>
                  <a:ext uri="{0D108BD9-81ED-4DB2-BD59-A6C34878D82A}">
                    <a16:rowId xmlns:a16="http://schemas.microsoft.com/office/drawing/2014/main" val="1836292383"/>
                  </a:ext>
                </a:extLst>
              </a:tr>
              <a:tr h="370840">
                <a:tc>
                  <a:txBody>
                    <a:bodyPr/>
                    <a:lstStyle/>
                    <a:p>
                      <a:pPr algn="l"/>
                      <a:r>
                        <a:rPr kumimoji="1" lang="ja-JP" altLang="en-US" sz="1200" dirty="0"/>
                        <a:t>端末基板・ケース</a:t>
                      </a:r>
                    </a:p>
                  </a:txBody>
                  <a:tcPr anchor="ctr"/>
                </a:tc>
                <a:tc>
                  <a:txBody>
                    <a:bodyPr/>
                    <a:lstStyle/>
                    <a:p>
                      <a:pPr algn="l"/>
                      <a:r>
                        <a:rPr kumimoji="1" lang="en-US" altLang="ja-JP" sz="1200" dirty="0"/>
                        <a:t>MORITO</a:t>
                      </a:r>
                    </a:p>
                    <a:p>
                      <a:pPr algn="l"/>
                      <a:r>
                        <a:rPr kumimoji="1" lang="ja-JP" altLang="en-US" sz="1200" dirty="0"/>
                        <a:t>専用基板</a:t>
                      </a:r>
                    </a:p>
                  </a:txBody>
                  <a:tcPr anchor="ctr"/>
                </a:tc>
                <a:tc>
                  <a:txBody>
                    <a:bodyPr/>
                    <a:lstStyle/>
                    <a:p>
                      <a:pPr algn="l"/>
                      <a:r>
                        <a:rPr kumimoji="1" lang="ja-JP" altLang="en-US" sz="1200" dirty="0"/>
                        <a:t>アルミ、樹脂キャップ</a:t>
                      </a:r>
                    </a:p>
                  </a:txBody>
                  <a:tcPr anchor="ctr"/>
                </a:tc>
                <a:tc>
                  <a:txBody>
                    <a:bodyPr/>
                    <a:lstStyle/>
                    <a:p>
                      <a:pPr algn="l"/>
                      <a:r>
                        <a:rPr kumimoji="1" lang="en-US" altLang="ja-JP" sz="1200" dirty="0"/>
                        <a:t>142g</a:t>
                      </a:r>
                      <a:endParaRPr kumimoji="1" lang="ja-JP" altLang="en-US" sz="1200" dirty="0"/>
                    </a:p>
                  </a:txBody>
                  <a:tcPr anchor="ctr"/>
                </a:tc>
                <a:extLst>
                  <a:ext uri="{0D108BD9-81ED-4DB2-BD59-A6C34878D82A}">
                    <a16:rowId xmlns:a16="http://schemas.microsoft.com/office/drawing/2014/main" val="4226169187"/>
                  </a:ext>
                </a:extLst>
              </a:tr>
              <a:tr h="370840">
                <a:tc>
                  <a:txBody>
                    <a:bodyPr/>
                    <a:lstStyle/>
                    <a:p>
                      <a:pPr algn="l"/>
                      <a:r>
                        <a:rPr kumimoji="1" lang="ja-JP" altLang="en-US" sz="1200" dirty="0"/>
                        <a:t>通信モジュール（</a:t>
                      </a:r>
                      <a:r>
                        <a:rPr kumimoji="1" lang="en-US" altLang="ja-JP" sz="1200" dirty="0"/>
                        <a:t>LPWA)</a:t>
                      </a:r>
                      <a:endParaRPr kumimoji="1" lang="ja-JP" altLang="en-US" sz="1200" dirty="0"/>
                    </a:p>
                  </a:txBody>
                  <a:tcPr anchor="ctr"/>
                </a:tc>
                <a:tc>
                  <a:txBody>
                    <a:bodyPr/>
                    <a:lstStyle/>
                    <a:p>
                      <a:pPr algn="l"/>
                      <a:r>
                        <a:rPr kumimoji="1" lang="en-US" altLang="ja-JP" sz="1200" dirty="0"/>
                        <a:t>RM-92A</a:t>
                      </a:r>
                      <a:endParaRPr kumimoji="1" lang="ja-JP" altLang="en-US" sz="1200" dirty="0"/>
                    </a:p>
                  </a:txBody>
                  <a:tcPr anchor="ctr"/>
                </a:tc>
                <a:tc>
                  <a:txBody>
                    <a:bodyPr/>
                    <a:lstStyle/>
                    <a:p>
                      <a:pPr algn="l"/>
                      <a:r>
                        <a:rPr kumimoji="1" lang="en-US" altLang="ja-JP" sz="1200" dirty="0"/>
                        <a:t>RFLINK</a:t>
                      </a:r>
                      <a:r>
                        <a:rPr kumimoji="1" lang="ja-JP" altLang="en-US" sz="1200" dirty="0"/>
                        <a:t>モジュール</a:t>
                      </a:r>
                    </a:p>
                  </a:txBody>
                  <a:tcPr anchor="ctr"/>
                </a:tc>
                <a:tc>
                  <a:txBody>
                    <a:bodyPr/>
                    <a:lstStyle/>
                    <a:p>
                      <a:pPr algn="l"/>
                      <a:r>
                        <a:rPr kumimoji="1" lang="ja-JP" altLang="en-US" sz="1200" dirty="0"/>
                        <a:t>約</a:t>
                      </a:r>
                      <a:r>
                        <a:rPr kumimoji="1" lang="en-US" altLang="ja-JP" sz="1200" dirty="0"/>
                        <a:t>2g</a:t>
                      </a:r>
                      <a:endParaRPr kumimoji="1" lang="ja-JP" altLang="en-US" sz="1200" dirty="0"/>
                    </a:p>
                  </a:txBody>
                  <a:tcPr anchor="ctr"/>
                </a:tc>
                <a:extLst>
                  <a:ext uri="{0D108BD9-81ED-4DB2-BD59-A6C34878D82A}">
                    <a16:rowId xmlns:a16="http://schemas.microsoft.com/office/drawing/2014/main" val="3001225655"/>
                  </a:ext>
                </a:extLst>
              </a:tr>
              <a:tr h="370840">
                <a:tc>
                  <a:txBody>
                    <a:bodyPr/>
                    <a:lstStyle/>
                    <a:p>
                      <a:pPr algn="l"/>
                      <a:r>
                        <a:rPr kumimoji="1" lang="ja-JP" altLang="en-US" sz="1200" dirty="0"/>
                        <a:t>通信モジュール（</a:t>
                      </a:r>
                      <a:r>
                        <a:rPr kumimoji="1" lang="en-US" altLang="ja-JP" sz="1200" dirty="0"/>
                        <a:t>LTE)</a:t>
                      </a:r>
                      <a:endParaRPr kumimoji="1" lang="ja-JP" altLang="en-US" sz="1200" dirty="0"/>
                    </a:p>
                  </a:txBody>
                  <a:tcPr anchor="ctr"/>
                </a:tc>
                <a:tc>
                  <a:txBody>
                    <a:bodyPr/>
                    <a:lstStyle/>
                    <a:p>
                      <a:pPr algn="l"/>
                      <a:r>
                        <a:rPr kumimoji="1" lang="ja-JP" altLang="en-US" sz="1200" dirty="0"/>
                        <a:t>４</a:t>
                      </a:r>
                      <a:r>
                        <a:rPr kumimoji="1" lang="en-US" altLang="ja-JP" sz="1200" dirty="0"/>
                        <a:t>GIM</a:t>
                      </a:r>
                      <a:endParaRPr kumimoji="1" lang="ja-JP" altLang="en-US" sz="1200" dirty="0"/>
                    </a:p>
                  </a:txBody>
                  <a:tcPr anchor="ctr"/>
                </a:tc>
                <a:tc>
                  <a:txBody>
                    <a:bodyPr/>
                    <a:lstStyle/>
                    <a:p>
                      <a:pPr algn="l"/>
                      <a:r>
                        <a:rPr kumimoji="1" lang="ja-JP" altLang="en-US" sz="1200" dirty="0"/>
                        <a:t>タブレインモジュール</a:t>
                      </a:r>
                    </a:p>
                  </a:txBody>
                  <a:tcPr anchor="ctr"/>
                </a:tc>
                <a:tc>
                  <a:txBody>
                    <a:bodyPr/>
                    <a:lstStyle/>
                    <a:p>
                      <a:pPr algn="l"/>
                      <a:r>
                        <a:rPr kumimoji="1" lang="en-US" altLang="ja-JP" sz="1200" dirty="0"/>
                        <a:t>4g</a:t>
                      </a:r>
                      <a:endParaRPr kumimoji="1" lang="ja-JP" altLang="en-US" sz="1200" dirty="0"/>
                    </a:p>
                  </a:txBody>
                  <a:tcPr anchor="ctr"/>
                </a:tc>
                <a:extLst>
                  <a:ext uri="{0D108BD9-81ED-4DB2-BD59-A6C34878D82A}">
                    <a16:rowId xmlns:a16="http://schemas.microsoft.com/office/drawing/2014/main" val="402437322"/>
                  </a:ext>
                </a:extLst>
              </a:tr>
              <a:tr h="370840">
                <a:tc>
                  <a:txBody>
                    <a:bodyPr/>
                    <a:lstStyle/>
                    <a:p>
                      <a:pPr algn="l"/>
                      <a:r>
                        <a:rPr kumimoji="1" lang="ja-JP" altLang="en-US" sz="1200" dirty="0"/>
                        <a:t>雨量計測機</a:t>
                      </a:r>
                    </a:p>
                  </a:txBody>
                  <a:tcPr anchor="ctr"/>
                </a:tc>
                <a:tc>
                  <a:txBody>
                    <a:bodyPr/>
                    <a:lstStyle/>
                    <a:p>
                      <a:pPr algn="l"/>
                      <a:r>
                        <a:rPr kumimoji="1" lang="ja-JP" altLang="en-US" sz="1200" dirty="0"/>
                        <a:t>塩ビ管ケース</a:t>
                      </a:r>
                    </a:p>
                  </a:txBody>
                  <a:tcPr anchor="ctr"/>
                </a:tc>
                <a:tc>
                  <a:txBody>
                    <a:bodyPr/>
                    <a:lstStyle/>
                    <a:p>
                      <a:pPr algn="l"/>
                      <a:endParaRPr kumimoji="1" lang="ja-JP" altLang="en-US" sz="1200" dirty="0"/>
                    </a:p>
                  </a:txBody>
                  <a:tcPr anchor="ctr"/>
                </a:tc>
                <a:tc>
                  <a:txBody>
                    <a:bodyPr/>
                    <a:lstStyle/>
                    <a:p>
                      <a:pPr algn="l"/>
                      <a:r>
                        <a:rPr kumimoji="1" lang="en-US" altLang="ja-JP" sz="1200" dirty="0"/>
                        <a:t>488g</a:t>
                      </a:r>
                      <a:endParaRPr kumimoji="1" lang="ja-JP" altLang="en-US" sz="1200" dirty="0"/>
                    </a:p>
                  </a:txBody>
                  <a:tcPr anchor="ctr"/>
                </a:tc>
                <a:extLst>
                  <a:ext uri="{0D108BD9-81ED-4DB2-BD59-A6C34878D82A}">
                    <a16:rowId xmlns:a16="http://schemas.microsoft.com/office/drawing/2014/main" val="521778743"/>
                  </a:ext>
                </a:extLst>
              </a:tr>
              <a:tr h="370840">
                <a:tc>
                  <a:txBody>
                    <a:bodyPr/>
                    <a:lstStyle/>
                    <a:p>
                      <a:pPr algn="l"/>
                      <a:r>
                        <a:rPr lang="en-US" altLang="ja-JP" sz="1200" dirty="0">
                          <a:solidFill>
                            <a:schemeClr val="tx1"/>
                          </a:solidFill>
                          <a:latin typeface="メイリオ" panose="020B0604030504040204" pitchFamily="50" charset="-128"/>
                          <a:ea typeface="メイリオ" panose="020B0604030504040204" pitchFamily="50" charset="-128"/>
                        </a:rPr>
                        <a:t>AC/DC</a:t>
                      </a:r>
                      <a:r>
                        <a:rPr lang="ja-JP" altLang="en-US" sz="1200" dirty="0">
                          <a:solidFill>
                            <a:schemeClr val="tx1"/>
                          </a:solidFill>
                          <a:latin typeface="メイリオ" panose="020B0604030504040204" pitchFamily="50" charset="-128"/>
                          <a:ea typeface="メイリオ" panose="020B0604030504040204" pitchFamily="50" charset="-128"/>
                        </a:rPr>
                        <a:t>アダプタ</a:t>
                      </a:r>
                      <a:endParaRPr lang="en-US" altLang="ja-JP" sz="120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algn="l"/>
                      <a:r>
                        <a:rPr kumimoji="1" lang="en-US" altLang="ja-JP" sz="1200" dirty="0"/>
                        <a:t>12V  1A</a:t>
                      </a:r>
                      <a:endParaRPr kumimoji="1" lang="ja-JP" altLang="en-US" sz="1200" dirty="0"/>
                    </a:p>
                  </a:txBody>
                  <a:tcPr anchor="ctr"/>
                </a:tc>
                <a:tc>
                  <a:txBody>
                    <a:bodyPr/>
                    <a:lstStyle/>
                    <a:p>
                      <a:pPr algn="l"/>
                      <a:r>
                        <a:rPr kumimoji="1" lang="ja-JP" altLang="en-US" sz="1200" dirty="0"/>
                        <a:t>標準</a:t>
                      </a:r>
                    </a:p>
                  </a:txBody>
                  <a:tcPr anchor="ctr"/>
                </a:tc>
                <a:tc>
                  <a:txBody>
                    <a:bodyPr/>
                    <a:lstStyle/>
                    <a:p>
                      <a:pPr algn="l"/>
                      <a:r>
                        <a:rPr kumimoji="1" lang="en-US" altLang="ja-JP" sz="1200" dirty="0"/>
                        <a:t>76g</a:t>
                      </a:r>
                      <a:endParaRPr kumimoji="1" lang="ja-JP" altLang="en-US" sz="1200" dirty="0"/>
                    </a:p>
                  </a:txBody>
                  <a:tcPr anchor="ctr"/>
                </a:tc>
                <a:extLst>
                  <a:ext uri="{0D108BD9-81ED-4DB2-BD59-A6C34878D82A}">
                    <a16:rowId xmlns:a16="http://schemas.microsoft.com/office/drawing/2014/main" val="348479285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メイリオ" panose="020B0604030504040204" pitchFamily="50" charset="-128"/>
                          <a:ea typeface="メイリオ" panose="020B0604030504040204" pitchFamily="50" charset="-128"/>
                        </a:rPr>
                        <a:t>中継ケーブル</a:t>
                      </a:r>
                      <a:endParaRPr kumimoji="1" lang="en-US" altLang="ja-JP" sz="120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tc>
                  <a:txBody>
                    <a:bodyPr/>
                    <a:lstStyle/>
                    <a:p>
                      <a:pPr algn="l"/>
                      <a:r>
                        <a:rPr kumimoji="1" lang="en-US" altLang="ja-JP" sz="1200" dirty="0"/>
                        <a:t>32g</a:t>
                      </a:r>
                      <a:endParaRPr kumimoji="1" lang="ja-JP" altLang="en-US" sz="1200" dirty="0"/>
                    </a:p>
                  </a:txBody>
                  <a:tcPr anchor="ctr"/>
                </a:tc>
                <a:extLst>
                  <a:ext uri="{0D108BD9-81ED-4DB2-BD59-A6C34878D82A}">
                    <a16:rowId xmlns:a16="http://schemas.microsoft.com/office/drawing/2014/main" val="2500165803"/>
                  </a:ext>
                </a:extLst>
              </a:tr>
              <a:tr h="370840">
                <a:tc>
                  <a:txBody>
                    <a:bodyPr/>
                    <a:lstStyle/>
                    <a:p>
                      <a:pPr algn="l"/>
                      <a:endParaRPr kumimoji="1" lang="en-US" altLang="ja-JP" sz="1200" dirty="0"/>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extLst>
                  <a:ext uri="{0D108BD9-81ED-4DB2-BD59-A6C34878D82A}">
                    <a16:rowId xmlns:a16="http://schemas.microsoft.com/office/drawing/2014/main" val="1311219746"/>
                  </a:ext>
                </a:extLst>
              </a:tr>
              <a:tr h="370840">
                <a:tc>
                  <a:txBody>
                    <a:bodyPr/>
                    <a:lstStyle/>
                    <a:p>
                      <a:pPr algn="l"/>
                      <a:r>
                        <a:rPr kumimoji="1" lang="en-US" altLang="ja-JP" sz="1200" dirty="0"/>
                        <a:t>&lt;LPWA</a:t>
                      </a:r>
                      <a:r>
                        <a:rPr kumimoji="1" lang="ja-JP" altLang="en-US" sz="1200" dirty="0"/>
                        <a:t>版</a:t>
                      </a:r>
                      <a:r>
                        <a:rPr kumimoji="1" lang="en-US" altLang="ja-JP" sz="1200" dirty="0"/>
                        <a:t> </a:t>
                      </a:r>
                      <a:r>
                        <a:rPr kumimoji="1" lang="ja-JP" altLang="en-US" sz="1200" dirty="0"/>
                        <a:t>専用部品</a:t>
                      </a:r>
                      <a:r>
                        <a:rPr kumimoji="1" lang="en-US" altLang="ja-JP" sz="1200" dirty="0"/>
                        <a:t>&gt;</a:t>
                      </a:r>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extLst>
                  <a:ext uri="{0D108BD9-81ED-4DB2-BD59-A6C34878D82A}">
                    <a16:rowId xmlns:a16="http://schemas.microsoft.com/office/drawing/2014/main" val="3565343446"/>
                  </a:ext>
                </a:extLst>
              </a:tr>
              <a:tr h="370840">
                <a:tc>
                  <a:txBody>
                    <a:bodyPr/>
                    <a:lstStyle/>
                    <a:p>
                      <a:pPr algn="l"/>
                      <a:r>
                        <a:rPr kumimoji="1" lang="ja-JP" altLang="en-US" sz="1200" dirty="0"/>
                        <a:t>専用アンテナ</a:t>
                      </a:r>
                      <a:endParaRPr kumimoji="1" lang="en-US" altLang="ja-JP" sz="1200" dirty="0"/>
                    </a:p>
                  </a:txBody>
                  <a:tcPr anchor="ctr"/>
                </a:tc>
                <a:tc>
                  <a:txBody>
                    <a:bodyPr/>
                    <a:lstStyle/>
                    <a:p>
                      <a:pPr algn="l"/>
                      <a:endParaRPr kumimoji="1" lang="ja-JP" altLang="en-US" sz="1200" dirty="0"/>
                    </a:p>
                  </a:txBody>
                  <a:tcPr anchor="ctr"/>
                </a:tc>
                <a:tc>
                  <a:txBody>
                    <a:bodyPr/>
                    <a:lstStyle/>
                    <a:p>
                      <a:pPr algn="l"/>
                      <a:endParaRPr kumimoji="1" lang="ja-JP" altLang="en-US" sz="1200" dirty="0"/>
                    </a:p>
                  </a:txBody>
                  <a:tcPr anchor="ctr"/>
                </a:tc>
                <a:tc>
                  <a:txBody>
                    <a:bodyPr/>
                    <a:lstStyle/>
                    <a:p>
                      <a:pPr algn="l"/>
                      <a:r>
                        <a:rPr kumimoji="1" lang="en-US" altLang="ja-JP" sz="1200" dirty="0"/>
                        <a:t>16g</a:t>
                      </a:r>
                      <a:endParaRPr kumimoji="1" lang="ja-JP" altLang="en-US" sz="1200" dirty="0"/>
                    </a:p>
                  </a:txBody>
                  <a:tcPr anchor="ctr"/>
                </a:tc>
                <a:extLst>
                  <a:ext uri="{0D108BD9-81ED-4DB2-BD59-A6C34878D82A}">
                    <a16:rowId xmlns:a16="http://schemas.microsoft.com/office/drawing/2014/main" val="2532927506"/>
                  </a:ext>
                </a:extLst>
              </a:tr>
              <a:tr h="370840">
                <a:tc>
                  <a:txBody>
                    <a:bodyPr/>
                    <a:lstStyle/>
                    <a:p>
                      <a:pPr algn="l"/>
                      <a:r>
                        <a:rPr kumimoji="1" lang="ja-JP" altLang="en-US" sz="1200" dirty="0"/>
                        <a:t>電波受信機</a:t>
                      </a:r>
                      <a:endParaRPr kumimoji="1" lang="en-US" altLang="ja-JP" sz="1200" dirty="0"/>
                    </a:p>
                  </a:txBody>
                  <a:tcPr anchor="ctr"/>
                </a:tc>
                <a:tc>
                  <a:txBody>
                    <a:bodyPr/>
                    <a:lstStyle/>
                    <a:p>
                      <a:pPr algn="l"/>
                      <a:r>
                        <a:rPr kumimoji="1" lang="en-US" altLang="ja-JP" sz="1200" dirty="0"/>
                        <a:t>RM-92A</a:t>
                      </a:r>
                      <a:endParaRPr kumimoji="1" lang="ja-JP" altLang="en-US" sz="1200" dirty="0"/>
                    </a:p>
                  </a:txBody>
                  <a:tcPr anchor="ctr"/>
                </a:tc>
                <a:tc>
                  <a:txBody>
                    <a:bodyPr/>
                    <a:lstStyle/>
                    <a:p>
                      <a:pPr algn="l"/>
                      <a:r>
                        <a:rPr kumimoji="1" lang="ja-JP" altLang="en-US" sz="1200" dirty="0"/>
                        <a:t>ゲートウェイ端末内蔵</a:t>
                      </a:r>
                      <a:endParaRPr kumimoji="1" lang="en-US" altLang="ja-JP" sz="12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t>568g</a:t>
                      </a:r>
                      <a:endParaRPr kumimoji="1" lang="ja-JP" altLang="en-US" sz="1200" dirty="0"/>
                    </a:p>
                  </a:txBody>
                  <a:tcPr anchor="ctr"/>
                </a:tc>
                <a:extLst>
                  <a:ext uri="{0D108BD9-81ED-4DB2-BD59-A6C34878D82A}">
                    <a16:rowId xmlns:a16="http://schemas.microsoft.com/office/drawing/2014/main" val="2330599958"/>
                  </a:ext>
                </a:extLst>
              </a:tr>
              <a:tr h="370840">
                <a:tc>
                  <a:txBody>
                    <a:bodyPr/>
                    <a:lstStyle/>
                    <a:p>
                      <a:pPr algn="l"/>
                      <a:r>
                        <a:rPr kumimoji="1" lang="ja-JP" altLang="en-US" sz="1200" dirty="0"/>
                        <a:t>ポータブルバッテリー</a:t>
                      </a:r>
                      <a:endParaRPr kumimoji="1" lang="en-US" altLang="ja-JP" sz="1200" dirty="0"/>
                    </a:p>
                  </a:txBody>
                  <a:tcPr anchor="ctr"/>
                </a:tc>
                <a:tc>
                  <a:txBody>
                    <a:bodyPr/>
                    <a:lstStyle/>
                    <a:p>
                      <a:pPr algn="l"/>
                      <a:r>
                        <a:rPr kumimoji="1" lang="ja-JP" altLang="en-US" sz="1200" dirty="0"/>
                        <a:t>リチウム</a:t>
                      </a:r>
                    </a:p>
                  </a:txBody>
                  <a:tcPr anchor="ctr"/>
                </a:tc>
                <a:tc>
                  <a:txBody>
                    <a:bodyPr/>
                    <a:lstStyle/>
                    <a:p>
                      <a:pPr algn="l"/>
                      <a:endParaRPr kumimoji="1" lang="ja-JP" altLang="en-US" sz="1200" dirty="0"/>
                    </a:p>
                  </a:txBody>
                  <a:tcPr anchor="ctr"/>
                </a:tc>
                <a:tc>
                  <a:txBody>
                    <a:bodyPr/>
                    <a:lstStyle/>
                    <a:p>
                      <a:pPr algn="l"/>
                      <a:r>
                        <a:rPr kumimoji="1" lang="en-US" altLang="ja-JP" sz="1200" dirty="0"/>
                        <a:t>670g</a:t>
                      </a:r>
                      <a:endParaRPr kumimoji="1" lang="ja-JP" altLang="en-US" sz="1200" dirty="0"/>
                    </a:p>
                  </a:txBody>
                  <a:tcPr anchor="ctr"/>
                </a:tc>
                <a:extLst>
                  <a:ext uri="{0D108BD9-81ED-4DB2-BD59-A6C34878D82A}">
                    <a16:rowId xmlns:a16="http://schemas.microsoft.com/office/drawing/2014/main" val="3412437858"/>
                  </a:ext>
                </a:extLst>
              </a:tr>
            </a:tbl>
          </a:graphicData>
        </a:graphic>
      </p:graphicFrame>
      <p:sp>
        <p:nvSpPr>
          <p:cNvPr id="21" name="テキスト ボックス 20">
            <a:extLst>
              <a:ext uri="{FF2B5EF4-FFF2-40B4-BE49-F238E27FC236}">
                <a16:creationId xmlns:a16="http://schemas.microsoft.com/office/drawing/2014/main" id="{65AF2AE1-7697-484A-9408-4E50BD84DCEB}"/>
              </a:ext>
            </a:extLst>
          </p:cNvPr>
          <p:cNvSpPr txBox="1"/>
          <p:nvPr/>
        </p:nvSpPr>
        <p:spPr>
          <a:xfrm>
            <a:off x="491243" y="1321208"/>
            <a:ext cx="5875507" cy="369332"/>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基本仕様</a:t>
            </a:r>
            <a:endParaRPr lang="en-US" altLang="ja-JP"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18B104F8-214E-4811-A057-04AEF9D9A21F}"/>
              </a:ext>
            </a:extLst>
          </p:cNvPr>
          <p:cNvSpPr txBox="1"/>
          <p:nvPr/>
        </p:nvSpPr>
        <p:spPr>
          <a:xfrm>
            <a:off x="716788" y="7291775"/>
            <a:ext cx="5649960" cy="1600438"/>
          </a:xfrm>
          <a:prstGeom prst="rect">
            <a:avLst/>
          </a:prstGeom>
          <a:noFill/>
        </p:spPr>
        <p:txBody>
          <a:bodyPr wrap="square">
            <a:spAutoFit/>
          </a:bodyPr>
          <a:lstStyle/>
          <a:p>
            <a:r>
              <a:rPr lang="ja-JP" altLang="en-US" sz="1400" dirty="0">
                <a:latin typeface="メイリオ" panose="020B0604030504040204" pitchFamily="50" charset="-128"/>
                <a:ea typeface="メイリオ" panose="020B0604030504040204" pitchFamily="50" charset="-128"/>
              </a:rPr>
              <a:t>質量</a:t>
            </a:r>
            <a:r>
              <a:rPr lang="en-US" altLang="ja-JP" sz="1400" dirty="0">
                <a:latin typeface="メイリオ" panose="020B0604030504040204" pitchFamily="50" charset="-128"/>
                <a:ea typeface="メイリオ" panose="020B0604030504040204" pitchFamily="50" charset="-128"/>
              </a:rPr>
              <a:t>:  </a:t>
            </a:r>
          </a:p>
          <a:p>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Wi-Fi</a:t>
            </a:r>
            <a:r>
              <a:rPr lang="ja-JP" altLang="en-US" sz="1400" dirty="0">
                <a:latin typeface="メイリオ" panose="020B0604030504040204" pitchFamily="50" charset="-128"/>
                <a:ea typeface="メイリオ" panose="020B0604030504040204" pitchFamily="50" charset="-128"/>
              </a:rPr>
              <a:t>版</a:t>
            </a:r>
            <a:r>
              <a:rPr lang="en-US" altLang="ja-JP" sz="1400" dirty="0">
                <a:latin typeface="メイリオ" panose="020B0604030504040204" pitchFamily="50" charset="-128"/>
                <a:ea typeface="メイリオ" panose="020B0604030504040204" pitchFamily="50" charset="-128"/>
              </a:rPr>
              <a:t> / 1408g</a:t>
            </a:r>
          </a:p>
          <a:p>
            <a:r>
              <a:rPr lang="en-US" altLang="ja-JP" sz="1400" dirty="0">
                <a:latin typeface="メイリオ" panose="020B0604030504040204" pitchFamily="50" charset="-128"/>
                <a:ea typeface="メイリオ" panose="020B0604030504040204" pitchFamily="50" charset="-128"/>
              </a:rPr>
              <a:t>LTE</a:t>
            </a:r>
            <a:r>
              <a:rPr lang="ja-JP" altLang="en-US" sz="1400" dirty="0">
                <a:latin typeface="メイリオ" panose="020B0604030504040204" pitchFamily="50" charset="-128"/>
                <a:ea typeface="メイリオ" panose="020B0604030504040204" pitchFamily="50" charset="-128"/>
              </a:rPr>
              <a:t>版  </a:t>
            </a:r>
            <a:r>
              <a:rPr lang="en-US" altLang="ja-JP" sz="1400" dirty="0">
                <a:latin typeface="メイリオ" panose="020B0604030504040204" pitchFamily="50" charset="-128"/>
                <a:ea typeface="メイリオ" panose="020B0604030504040204" pitchFamily="50" charset="-128"/>
              </a:rPr>
              <a:t>/  1412g</a:t>
            </a:r>
          </a:p>
          <a:p>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版 </a:t>
            </a:r>
            <a:r>
              <a:rPr lang="en-US" altLang="ja-JP" sz="1400" dirty="0">
                <a:latin typeface="メイリオ" panose="020B0604030504040204" pitchFamily="50" charset="-128"/>
                <a:ea typeface="メイリオ" panose="020B0604030504040204" pitchFamily="50" charset="-128"/>
              </a:rPr>
              <a:t>/ 1994g </a:t>
            </a:r>
          </a:p>
          <a:p>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受信機</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ゲートウェイ端末</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モバイルバッテリーは含む</a:t>
            </a:r>
            <a:r>
              <a:rPr lang="en-US" altLang="ja-JP" sz="1400" dirty="0">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187260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各部品の名称と説明　</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2064AED5-0650-40C1-BFD8-BBA0108B2D60}"/>
              </a:ext>
            </a:extLst>
          </p:cNvPr>
          <p:cNvSpPr txBox="1"/>
          <p:nvPr/>
        </p:nvSpPr>
        <p:spPr>
          <a:xfrm>
            <a:off x="649783" y="3303925"/>
            <a:ext cx="1515325" cy="307777"/>
          </a:xfrm>
          <a:prstGeom prst="rect">
            <a:avLst/>
          </a:prstGeom>
          <a:noFill/>
          <a:ln>
            <a:solidFill>
              <a:schemeClr val="bg1">
                <a:lumMod val="50000"/>
              </a:schemeClr>
            </a:solidFill>
          </a:ln>
        </p:spPr>
        <p:txBody>
          <a:bodyPr wrap="square" anchor="ctr">
            <a:spAutoFit/>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雨量計測機</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4</a:t>
            </a:fld>
            <a:endParaRPr kumimoji="1" lang="ja-JP" altLang="en-US"/>
          </a:p>
        </p:txBody>
      </p:sp>
      <p:pic>
        <p:nvPicPr>
          <p:cNvPr id="6" name="図 5" descr="屋内, テーブル, 座る, カウンター が含まれている画像&#10;&#10;自動的に生成された説明">
            <a:extLst>
              <a:ext uri="{FF2B5EF4-FFF2-40B4-BE49-F238E27FC236}">
                <a16:creationId xmlns:a16="http://schemas.microsoft.com/office/drawing/2014/main" id="{A4C6F392-2EFB-4648-BB0E-5A3C51FFAE4F}"/>
              </a:ext>
            </a:extLst>
          </p:cNvPr>
          <p:cNvPicPr>
            <a:picLocks noChangeAspect="1"/>
          </p:cNvPicPr>
          <p:nvPr/>
        </p:nvPicPr>
        <p:blipFill>
          <a:blip r:embed="rId2"/>
          <a:stretch>
            <a:fillRect/>
          </a:stretch>
        </p:blipFill>
        <p:spPr>
          <a:xfrm rot="16200000">
            <a:off x="437166" y="1556557"/>
            <a:ext cx="1940560" cy="1191309"/>
          </a:xfrm>
          <a:prstGeom prst="rect">
            <a:avLst/>
          </a:prstGeom>
        </p:spPr>
      </p:pic>
      <p:pic>
        <p:nvPicPr>
          <p:cNvPr id="3075" name="図 1">
            <a:extLst>
              <a:ext uri="{FF2B5EF4-FFF2-40B4-BE49-F238E27FC236}">
                <a16:creationId xmlns:a16="http://schemas.microsoft.com/office/drawing/2014/main" id="{BDF5961E-81AD-475A-A103-34D8AEC08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42" y="1180883"/>
            <a:ext cx="1830754" cy="1704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26">
            <a:extLst>
              <a:ext uri="{FF2B5EF4-FFF2-40B4-BE49-F238E27FC236}">
                <a16:creationId xmlns:a16="http://schemas.microsoft.com/office/drawing/2014/main" id="{9B2B8823-59CF-4017-AD2F-FAF17D9F6D72}"/>
              </a:ext>
            </a:extLst>
          </p:cNvPr>
          <p:cNvSpPr txBox="1"/>
          <p:nvPr/>
        </p:nvSpPr>
        <p:spPr>
          <a:xfrm>
            <a:off x="2718313" y="3055694"/>
            <a:ext cx="1682806" cy="523220"/>
          </a:xfrm>
          <a:prstGeom prst="rect">
            <a:avLst/>
          </a:prstGeom>
          <a:noFill/>
          <a:ln>
            <a:solidFill>
              <a:schemeClr val="bg1">
                <a:lumMod val="50000"/>
              </a:schemeClr>
            </a:solidFill>
          </a:ln>
        </p:spPr>
        <p:txBody>
          <a:bodyPr wrap="square" anchor="ctr">
            <a:spAutoFit/>
          </a:bodyPr>
          <a:lstStyle/>
          <a:p>
            <a:pPr algn="ctr"/>
            <a:r>
              <a:rPr lang="ja-JP" altLang="en-US" sz="1400" dirty="0">
                <a:latin typeface="メイリオ" panose="020B0604030504040204" pitchFamily="50" charset="-128"/>
                <a:ea typeface="メイリオ" panose="020B0604030504040204" pitchFamily="50" charset="-128"/>
              </a:rPr>
              <a:t>中継ケーブル </a:t>
            </a:r>
            <a:r>
              <a:rPr lang="en-US" altLang="ja-JP" sz="1400" dirty="0">
                <a:latin typeface="メイリオ" panose="020B0604030504040204" pitchFamily="50" charset="-128"/>
                <a:ea typeface="メイリオ" panose="020B0604030504040204" pitchFamily="50" charset="-128"/>
              </a:rPr>
              <a:t> AC/DC</a:t>
            </a:r>
            <a:r>
              <a:rPr lang="ja-JP" altLang="en-US" sz="1400" dirty="0">
                <a:latin typeface="メイリオ" panose="020B0604030504040204" pitchFamily="50" charset="-128"/>
                <a:ea typeface="メイリオ" panose="020B0604030504040204" pitchFamily="50" charset="-128"/>
              </a:rPr>
              <a:t>アダプタ</a:t>
            </a:r>
            <a:endParaRPr kumimoji="1" lang="en-US" altLang="ja-JP" sz="1400" dirty="0">
              <a:latin typeface="メイリオ" panose="020B0604030504040204" pitchFamily="50" charset="-128"/>
              <a:ea typeface="メイリオ" panose="020B0604030504040204" pitchFamily="50" charset="-128"/>
            </a:endParaRPr>
          </a:p>
        </p:txBody>
      </p:sp>
      <p:pic>
        <p:nvPicPr>
          <p:cNvPr id="16" name="図 15" descr="座る, 写真, 水, ボート が含まれている画像&#10;&#10;自動的に生成された説明">
            <a:extLst>
              <a:ext uri="{FF2B5EF4-FFF2-40B4-BE49-F238E27FC236}">
                <a16:creationId xmlns:a16="http://schemas.microsoft.com/office/drawing/2014/main" id="{16E7906F-EC78-4070-9B3D-61DF8AE6A2EB}"/>
              </a:ext>
            </a:extLst>
          </p:cNvPr>
          <p:cNvPicPr>
            <a:picLocks noChangeAspect="1"/>
          </p:cNvPicPr>
          <p:nvPr/>
        </p:nvPicPr>
        <p:blipFill>
          <a:blip r:embed="rId4"/>
          <a:stretch>
            <a:fillRect/>
          </a:stretch>
        </p:blipFill>
        <p:spPr>
          <a:xfrm>
            <a:off x="569971" y="6216649"/>
            <a:ext cx="1384900" cy="1222290"/>
          </a:xfrm>
          <a:prstGeom prst="rect">
            <a:avLst/>
          </a:prstGeom>
        </p:spPr>
      </p:pic>
      <p:sp>
        <p:nvSpPr>
          <p:cNvPr id="19" name="テキスト ボックス 18">
            <a:extLst>
              <a:ext uri="{FF2B5EF4-FFF2-40B4-BE49-F238E27FC236}">
                <a16:creationId xmlns:a16="http://schemas.microsoft.com/office/drawing/2014/main" id="{5D635C77-0712-4406-9E88-0D7E5E498D39}"/>
              </a:ext>
            </a:extLst>
          </p:cNvPr>
          <p:cNvSpPr txBox="1"/>
          <p:nvPr/>
        </p:nvSpPr>
        <p:spPr>
          <a:xfrm>
            <a:off x="357347" y="7751551"/>
            <a:ext cx="1810147" cy="307777"/>
          </a:xfrm>
          <a:prstGeom prst="rect">
            <a:avLst/>
          </a:prstGeom>
          <a:noFill/>
          <a:ln>
            <a:solidFill>
              <a:schemeClr val="bg1">
                <a:lumMod val="50000"/>
              </a:schemeClr>
            </a:solidFill>
          </a:ln>
        </p:spPr>
        <p:txBody>
          <a:bodyPr wrap="square" anchor="ctr">
            <a:spAutoFit/>
          </a:bodyPr>
          <a:lstStyle/>
          <a:p>
            <a:pPr algn="ctr"/>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用アンテナ</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3" name="角丸四角形 1">
            <a:extLst>
              <a:ext uri="{FF2B5EF4-FFF2-40B4-BE49-F238E27FC236}">
                <a16:creationId xmlns:a16="http://schemas.microsoft.com/office/drawing/2014/main" id="{1430C7D8-5E87-4A25-BFFF-644CD15942F4}"/>
              </a:ext>
            </a:extLst>
          </p:cNvPr>
          <p:cNvSpPr/>
          <p:nvPr/>
        </p:nvSpPr>
        <p:spPr>
          <a:xfrm>
            <a:off x="491245" y="5400194"/>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latin typeface="メイリオ" panose="020B0604030504040204" pitchFamily="50" charset="-128"/>
                <a:ea typeface="メイリオ" panose="020B0604030504040204" pitchFamily="50" charset="-128"/>
              </a:rPr>
              <a:t>LPWA</a:t>
            </a:r>
            <a:r>
              <a:rPr lang="ja-JP" altLang="en-US" sz="2000" dirty="0">
                <a:latin typeface="メイリオ" panose="020B0604030504040204" pitchFamily="50" charset="-128"/>
                <a:ea typeface="メイリオ" panose="020B0604030504040204" pitchFamily="50" charset="-128"/>
              </a:rPr>
              <a:t>版のみに付属する部品</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4D37913E-FF6C-498B-B3B3-96E33351EBF1}"/>
              </a:ext>
            </a:extLst>
          </p:cNvPr>
          <p:cNvSpPr txBox="1"/>
          <p:nvPr/>
        </p:nvSpPr>
        <p:spPr>
          <a:xfrm>
            <a:off x="4309561" y="6837356"/>
            <a:ext cx="1978468" cy="2492990"/>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■受信機</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雨量計測機側の発信機と</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受信機で対となりデータの送受信を行います。</a:t>
            </a: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■ゲートウェイ</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受信機で受け取ったデータをインターネット回線を利用してクラウドに送信する機械です。</a:t>
            </a:r>
            <a:endParaRPr lang="en-US" altLang="ja-JP" sz="1200" dirty="0">
              <a:latin typeface="メイリオ" panose="020B0604030504040204" pitchFamily="50" charset="-128"/>
              <a:ea typeface="メイリオ" panose="020B0604030504040204" pitchFamily="50" charset="-128"/>
            </a:endParaRPr>
          </a:p>
          <a:p>
            <a:r>
              <a:rPr lang="en-US" altLang="ja-JP" sz="1200" dirty="0">
                <a:solidFill>
                  <a:srgbClr val="FF0000"/>
                </a:solidFill>
                <a:latin typeface="メイリオ" panose="020B0604030504040204" pitchFamily="50" charset="-128"/>
                <a:ea typeface="メイリオ" panose="020B0604030504040204" pitchFamily="50" charset="-128"/>
              </a:rPr>
              <a:t>※LAN</a:t>
            </a:r>
            <a:r>
              <a:rPr lang="ja-JP" altLang="en-US" sz="1200" dirty="0">
                <a:solidFill>
                  <a:srgbClr val="FF0000"/>
                </a:solidFill>
                <a:latin typeface="メイリオ" panose="020B0604030504040204" pitchFamily="50" charset="-128"/>
                <a:ea typeface="メイリオ" panose="020B0604030504040204" pitchFamily="50" charset="-128"/>
              </a:rPr>
              <a:t>環境に本機を接続してください。</a:t>
            </a:r>
          </a:p>
        </p:txBody>
      </p:sp>
      <p:sp>
        <p:nvSpPr>
          <p:cNvPr id="26" name="テキスト ボックス 25">
            <a:extLst>
              <a:ext uri="{FF2B5EF4-FFF2-40B4-BE49-F238E27FC236}">
                <a16:creationId xmlns:a16="http://schemas.microsoft.com/office/drawing/2014/main" id="{967EA4E1-84B6-492A-8864-FE55EAEF665D}"/>
              </a:ext>
            </a:extLst>
          </p:cNvPr>
          <p:cNvSpPr txBox="1"/>
          <p:nvPr/>
        </p:nvSpPr>
        <p:spPr>
          <a:xfrm>
            <a:off x="357347" y="8228498"/>
            <a:ext cx="1978468" cy="1015663"/>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送信側のアンテナになります。付け忘れると受信機に計測データが送信できませんのでご注意ください。</a:t>
            </a:r>
          </a:p>
        </p:txBody>
      </p:sp>
      <p:sp>
        <p:nvSpPr>
          <p:cNvPr id="29" name="テキスト ボックス 28">
            <a:extLst>
              <a:ext uri="{FF2B5EF4-FFF2-40B4-BE49-F238E27FC236}">
                <a16:creationId xmlns:a16="http://schemas.microsoft.com/office/drawing/2014/main" id="{5F0AD566-A500-45D0-8E89-5C2D09EF9879}"/>
              </a:ext>
            </a:extLst>
          </p:cNvPr>
          <p:cNvSpPr txBox="1"/>
          <p:nvPr/>
        </p:nvSpPr>
        <p:spPr>
          <a:xfrm>
            <a:off x="2527169" y="3732158"/>
            <a:ext cx="2083608" cy="138499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ケーブルを雨量計測機と</a:t>
            </a:r>
            <a:r>
              <a:rPr lang="en-US" altLang="ja-JP" sz="1200" dirty="0">
                <a:latin typeface="メイリオ" panose="020B0604030504040204" pitchFamily="50" charset="-128"/>
                <a:ea typeface="メイリオ" panose="020B0604030504040204" pitchFamily="50" charset="-128"/>
              </a:rPr>
              <a:t>AC</a:t>
            </a:r>
            <a:r>
              <a:rPr lang="ja-JP" altLang="en-US" sz="1200" dirty="0">
                <a:latin typeface="メイリオ" panose="020B0604030504040204" pitchFamily="50" charset="-128"/>
                <a:ea typeface="メイリオ" panose="020B0604030504040204" pitchFamily="50" charset="-128"/>
              </a:rPr>
              <a:t>アダプター電源に接続してください。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電源の差し込み部分は雨に濡れないようにしてください。</a:t>
            </a:r>
            <a:endParaRPr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862EEECC-899E-4999-8E34-FAB0EAABD533}"/>
              </a:ext>
            </a:extLst>
          </p:cNvPr>
          <p:cNvSpPr txBox="1"/>
          <p:nvPr/>
        </p:nvSpPr>
        <p:spPr>
          <a:xfrm>
            <a:off x="363643" y="3734812"/>
            <a:ext cx="1978468" cy="138499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雨量計測機と送信機をセットにした状態になります。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雨を受けるお皿は地面と平行になるように設置してください。</a:t>
            </a:r>
            <a:endParaRPr lang="en-US" altLang="ja-JP"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5FA67B96-8E2D-4170-8307-CE2B41E975E9}"/>
              </a:ext>
            </a:extLst>
          </p:cNvPr>
          <p:cNvSpPr txBox="1"/>
          <p:nvPr/>
        </p:nvSpPr>
        <p:spPr>
          <a:xfrm>
            <a:off x="2295072" y="7751551"/>
            <a:ext cx="1810147" cy="523220"/>
          </a:xfrm>
          <a:prstGeom prst="rect">
            <a:avLst/>
          </a:prstGeom>
          <a:noFill/>
          <a:ln>
            <a:solidFill>
              <a:schemeClr val="bg1">
                <a:lumMod val="50000"/>
              </a:schemeClr>
            </a:solidFill>
          </a:ln>
        </p:spPr>
        <p:txBody>
          <a:bodyPr wrap="square" anchor="ctr">
            <a:spAutoFit/>
          </a:bodyPr>
          <a:lstStyle/>
          <a:p>
            <a:pPr algn="ctr"/>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用受信機</a:t>
            </a:r>
            <a:endParaRPr lang="en-US" altLang="ja-JP" sz="1400" dirty="0">
              <a:latin typeface="メイリオ" panose="020B0604030504040204" pitchFamily="50" charset="-128"/>
              <a:ea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rPr>
              <a:t>ゲートウェイ内蔵</a:t>
            </a:r>
            <a:endParaRPr kumimoji="1" lang="en-US" altLang="ja-JP" sz="1400" dirty="0">
              <a:latin typeface="メイリオ" panose="020B0604030504040204" pitchFamily="50" charset="-128"/>
              <a:ea typeface="メイリオ" panose="020B0604030504040204" pitchFamily="50" charset="-128"/>
            </a:endParaRPr>
          </a:p>
        </p:txBody>
      </p:sp>
      <p:pic>
        <p:nvPicPr>
          <p:cNvPr id="31" name="図 30" descr="屋内, テーブル, 座る, キッチン が含まれている画像&#10;&#10;自動的に生成された説明">
            <a:extLst>
              <a:ext uri="{FF2B5EF4-FFF2-40B4-BE49-F238E27FC236}">
                <a16:creationId xmlns:a16="http://schemas.microsoft.com/office/drawing/2014/main" id="{D63BDCC4-ABA4-4D26-9277-858478C15710}"/>
              </a:ext>
            </a:extLst>
          </p:cNvPr>
          <p:cNvPicPr>
            <a:picLocks noChangeAspect="1"/>
          </p:cNvPicPr>
          <p:nvPr/>
        </p:nvPicPr>
        <p:blipFill>
          <a:blip r:embed="rId5"/>
          <a:stretch>
            <a:fillRect/>
          </a:stretch>
        </p:blipFill>
        <p:spPr>
          <a:xfrm>
            <a:off x="2527169" y="6185725"/>
            <a:ext cx="1384900" cy="1253214"/>
          </a:xfrm>
          <a:prstGeom prst="rect">
            <a:avLst/>
          </a:prstGeom>
        </p:spPr>
      </p:pic>
    </p:spTree>
    <p:extLst>
      <p:ext uri="{BB962C8B-B14F-4D97-AF65-F5344CB8AC3E}">
        <p14:creationId xmlns:p14="http://schemas.microsoft.com/office/powerpoint/2010/main" val="1708053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基本構成の概略図</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5</a:t>
            </a:fld>
            <a:endParaRPr kumimoji="1" lang="ja-JP" altLang="en-US" dirty="0"/>
          </a:p>
        </p:txBody>
      </p:sp>
      <p:sp>
        <p:nvSpPr>
          <p:cNvPr id="21" name="テキスト ボックス 20">
            <a:extLst>
              <a:ext uri="{FF2B5EF4-FFF2-40B4-BE49-F238E27FC236}">
                <a16:creationId xmlns:a16="http://schemas.microsoft.com/office/drawing/2014/main" id="{65AF2AE1-7697-484A-9408-4E50BD84DCEB}"/>
              </a:ext>
            </a:extLst>
          </p:cNvPr>
          <p:cNvSpPr txBox="1"/>
          <p:nvPr/>
        </p:nvSpPr>
        <p:spPr>
          <a:xfrm>
            <a:off x="491243" y="1321208"/>
            <a:ext cx="5875507" cy="369332"/>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基本構成</a:t>
            </a:r>
            <a:endParaRPr lang="en-US" altLang="ja-JP" b="1" dirty="0">
              <a:latin typeface="メイリオ" panose="020B0604030504040204" pitchFamily="50" charset="-128"/>
              <a:ea typeface="メイリオ" panose="020B0604030504040204" pitchFamily="50" charset="-128"/>
            </a:endParaRPr>
          </a:p>
        </p:txBody>
      </p:sp>
      <p:pic>
        <p:nvPicPr>
          <p:cNvPr id="7" name="図 6" descr="屋内, テーブル, 座る, カウンター が含まれている画像&#10;&#10;自動的に生成された説明">
            <a:extLst>
              <a:ext uri="{FF2B5EF4-FFF2-40B4-BE49-F238E27FC236}">
                <a16:creationId xmlns:a16="http://schemas.microsoft.com/office/drawing/2014/main" id="{2F621EE0-BB96-4B44-9625-C2B985796073}"/>
              </a:ext>
            </a:extLst>
          </p:cNvPr>
          <p:cNvPicPr>
            <a:picLocks noChangeAspect="1"/>
          </p:cNvPicPr>
          <p:nvPr/>
        </p:nvPicPr>
        <p:blipFill>
          <a:blip r:embed="rId2"/>
          <a:stretch>
            <a:fillRect/>
          </a:stretch>
        </p:blipFill>
        <p:spPr>
          <a:xfrm rot="16200000">
            <a:off x="4276908" y="2758105"/>
            <a:ext cx="2317138" cy="1422489"/>
          </a:xfrm>
          <a:prstGeom prst="rect">
            <a:avLst/>
          </a:prstGeom>
        </p:spPr>
      </p:pic>
      <p:sp>
        <p:nvSpPr>
          <p:cNvPr id="4" name="正方形/長方形 3">
            <a:extLst>
              <a:ext uri="{FF2B5EF4-FFF2-40B4-BE49-F238E27FC236}">
                <a16:creationId xmlns:a16="http://schemas.microsoft.com/office/drawing/2014/main" id="{DC47689B-76B8-4544-93CF-19517CCBC3EA}"/>
              </a:ext>
            </a:extLst>
          </p:cNvPr>
          <p:cNvSpPr/>
          <p:nvPr/>
        </p:nvSpPr>
        <p:spPr>
          <a:xfrm>
            <a:off x="2122594" y="1773834"/>
            <a:ext cx="1956816" cy="1193514"/>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メイリオ" panose="020B0604030504040204" pitchFamily="50" charset="-128"/>
                <a:ea typeface="メイリオ" panose="020B0604030504040204" pitchFamily="50" charset="-128"/>
              </a:rPr>
              <a:t>雨量計測機</a:t>
            </a:r>
          </a:p>
        </p:txBody>
      </p:sp>
      <p:sp>
        <p:nvSpPr>
          <p:cNvPr id="11" name="正方形/長方形 10">
            <a:extLst>
              <a:ext uri="{FF2B5EF4-FFF2-40B4-BE49-F238E27FC236}">
                <a16:creationId xmlns:a16="http://schemas.microsoft.com/office/drawing/2014/main" id="{53D37F47-95C5-4111-B7CE-983CF95B6633}"/>
              </a:ext>
            </a:extLst>
          </p:cNvPr>
          <p:cNvSpPr/>
          <p:nvPr/>
        </p:nvSpPr>
        <p:spPr>
          <a:xfrm>
            <a:off x="2502166" y="3430980"/>
            <a:ext cx="1197672" cy="2846497"/>
          </a:xfrm>
          <a:prstGeom prst="rect">
            <a:avLst/>
          </a:prstGeom>
          <a:ln w="28575"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b="1" dirty="0">
                <a:highlight>
                  <a:srgbClr val="FFFF00"/>
                </a:highlight>
              </a:rPr>
              <a:t>MORITO</a:t>
            </a:r>
          </a:p>
          <a:p>
            <a:pPr algn="ctr"/>
            <a:r>
              <a:rPr lang="ja-JP" altLang="en-US" sz="1400" b="1" dirty="0">
                <a:highlight>
                  <a:srgbClr val="FFFF00"/>
                </a:highlight>
              </a:rPr>
              <a:t>通信基盤</a:t>
            </a:r>
            <a:endParaRPr lang="en-US" altLang="ja-JP" sz="1400" b="1" dirty="0"/>
          </a:p>
          <a:p>
            <a:pPr algn="ctr"/>
            <a:endParaRPr kumimoji="1" lang="en-US" altLang="ja-JP" sz="1400" dirty="0"/>
          </a:p>
          <a:p>
            <a:pPr algn="ctr"/>
            <a:endParaRPr lang="en-US" altLang="ja-JP" sz="1400" dirty="0"/>
          </a:p>
          <a:p>
            <a:pPr algn="ctr"/>
            <a:endParaRPr kumimoji="1" lang="en-US" altLang="ja-JP" sz="1400" dirty="0"/>
          </a:p>
          <a:p>
            <a:pPr algn="ctr"/>
            <a:endParaRPr lang="en-US" altLang="ja-JP" sz="1400" dirty="0"/>
          </a:p>
          <a:p>
            <a:pPr algn="ctr"/>
            <a:endParaRPr lang="en-US" altLang="ja-JP" sz="1400" dirty="0"/>
          </a:p>
          <a:p>
            <a:pPr algn="ctr"/>
            <a:endParaRPr lang="en-US" altLang="ja-JP" sz="1400" dirty="0"/>
          </a:p>
          <a:p>
            <a:pPr algn="ctr"/>
            <a:endParaRPr lang="en-US" altLang="ja-JP" sz="1400" dirty="0"/>
          </a:p>
          <a:p>
            <a:pPr algn="ctr"/>
            <a:endParaRPr lang="en-US" altLang="ja-JP" sz="1400" dirty="0"/>
          </a:p>
          <a:p>
            <a:pPr algn="ctr"/>
            <a:endParaRPr lang="en-US" altLang="ja-JP" sz="1400" dirty="0"/>
          </a:p>
          <a:p>
            <a:pPr algn="ctr"/>
            <a:endParaRPr lang="en-US" altLang="ja-JP" sz="1400" dirty="0"/>
          </a:p>
        </p:txBody>
      </p:sp>
      <p:sp>
        <p:nvSpPr>
          <p:cNvPr id="12" name="正方形/長方形 11">
            <a:extLst>
              <a:ext uri="{FF2B5EF4-FFF2-40B4-BE49-F238E27FC236}">
                <a16:creationId xmlns:a16="http://schemas.microsoft.com/office/drawing/2014/main" id="{26BF42DC-1C64-42FD-B185-49E6E2D2A870}"/>
              </a:ext>
            </a:extLst>
          </p:cNvPr>
          <p:cNvSpPr/>
          <p:nvPr/>
        </p:nvSpPr>
        <p:spPr>
          <a:xfrm>
            <a:off x="2634640" y="4006268"/>
            <a:ext cx="932724" cy="218766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latin typeface="メイリオ" panose="020B0604030504040204" pitchFamily="50" charset="-128"/>
                <a:ea typeface="メイリオ" panose="020B0604030504040204" pitchFamily="50" charset="-128"/>
              </a:rPr>
              <a:t>RM-92A</a:t>
            </a:r>
          </a:p>
          <a:p>
            <a:pPr algn="ctr"/>
            <a:endParaRPr lang="en-US" altLang="ja-JP" sz="1400" dirty="0">
              <a:latin typeface="メイリオ" panose="020B0604030504040204" pitchFamily="50" charset="-128"/>
              <a:ea typeface="メイリオ" panose="020B0604030504040204" pitchFamily="50" charset="-128"/>
            </a:endParaRPr>
          </a:p>
          <a:p>
            <a:pPr algn="ctr"/>
            <a:r>
              <a:rPr kumimoji="1" lang="en-US" altLang="ja-JP" sz="1400" dirty="0">
                <a:latin typeface="メイリオ" panose="020B0604030504040204" pitchFamily="50" charset="-128"/>
                <a:ea typeface="メイリオ" panose="020B0604030504040204" pitchFamily="50" charset="-128"/>
              </a:rPr>
              <a:t>Or</a:t>
            </a:r>
          </a:p>
          <a:p>
            <a:pPr algn="ctr"/>
            <a:endParaRPr lang="en-US" altLang="ja-JP" sz="1400" dirty="0">
              <a:latin typeface="メイリオ" panose="020B0604030504040204" pitchFamily="50" charset="-128"/>
              <a:ea typeface="メイリオ" panose="020B0604030504040204" pitchFamily="50" charset="-128"/>
            </a:endParaRPr>
          </a:p>
          <a:p>
            <a:pPr algn="ctr"/>
            <a:r>
              <a:rPr kumimoji="1" lang="en-US" altLang="ja-JP" sz="1400" dirty="0">
                <a:latin typeface="メイリオ" panose="020B0604030504040204" pitchFamily="50" charset="-128"/>
                <a:ea typeface="メイリオ" panose="020B0604030504040204" pitchFamily="50" charset="-128"/>
              </a:rPr>
              <a:t>4GIM</a:t>
            </a:r>
          </a:p>
          <a:p>
            <a:pPr algn="ctr"/>
            <a:endParaRPr lang="en-US" altLang="ja-JP" sz="1400" dirty="0">
              <a:latin typeface="メイリオ" panose="020B0604030504040204" pitchFamily="50" charset="-128"/>
              <a:ea typeface="メイリオ" panose="020B0604030504040204" pitchFamily="50" charset="-128"/>
            </a:endParaRPr>
          </a:p>
          <a:p>
            <a:pPr algn="ctr"/>
            <a:r>
              <a:rPr lang="en-US" altLang="ja-JP" sz="1400" dirty="0">
                <a:latin typeface="メイリオ" panose="020B0604030504040204" pitchFamily="50" charset="-128"/>
                <a:ea typeface="メイリオ" panose="020B0604030504040204" pitchFamily="50" charset="-128"/>
              </a:rPr>
              <a:t>Or</a:t>
            </a:r>
          </a:p>
          <a:p>
            <a:pPr algn="ctr"/>
            <a:endParaRPr kumimoji="1" lang="en-US" altLang="ja-JP" sz="1400" dirty="0">
              <a:latin typeface="メイリオ" panose="020B0604030504040204" pitchFamily="50" charset="-128"/>
              <a:ea typeface="メイリオ" panose="020B0604030504040204" pitchFamily="50" charset="-128"/>
            </a:endParaRPr>
          </a:p>
          <a:p>
            <a:pPr algn="ctr"/>
            <a:r>
              <a:rPr lang="en-US" altLang="ja-JP" sz="1400" dirty="0">
                <a:latin typeface="メイリオ" panose="020B0604030504040204" pitchFamily="50" charset="-128"/>
                <a:ea typeface="メイリオ" panose="020B0604030504040204" pitchFamily="50" charset="-128"/>
              </a:rPr>
              <a:t>Wi-Fi</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コネクタ: カギ線 5">
            <a:extLst>
              <a:ext uri="{FF2B5EF4-FFF2-40B4-BE49-F238E27FC236}">
                <a16:creationId xmlns:a16="http://schemas.microsoft.com/office/drawing/2014/main" id="{3CD1BEBA-B509-455B-91D7-3E3EAFCE5B56}"/>
              </a:ext>
            </a:extLst>
          </p:cNvPr>
          <p:cNvCxnSpPr>
            <a:cxnSpLocks/>
          </p:cNvCxnSpPr>
          <p:nvPr/>
        </p:nvCxnSpPr>
        <p:spPr>
          <a:xfrm rot="16200000" flipH="1">
            <a:off x="649819" y="4548959"/>
            <a:ext cx="3302086" cy="337153"/>
          </a:xfrm>
          <a:prstGeom prst="bentConnector3">
            <a:avLst/>
          </a:prstGeom>
        </p:spPr>
        <p:style>
          <a:lnRef idx="1">
            <a:schemeClr val="dk1"/>
          </a:lnRef>
          <a:fillRef idx="0">
            <a:schemeClr val="dk1"/>
          </a:fillRef>
          <a:effectRef idx="0">
            <a:schemeClr val="dk1"/>
          </a:effectRef>
          <a:fontRef idx="minor">
            <a:schemeClr val="tx1"/>
          </a:fontRef>
        </p:style>
      </p:cxnSp>
      <p:cxnSp>
        <p:nvCxnSpPr>
          <p:cNvPr id="20" name="コネクタ: カギ線 19">
            <a:extLst>
              <a:ext uri="{FF2B5EF4-FFF2-40B4-BE49-F238E27FC236}">
                <a16:creationId xmlns:a16="http://schemas.microsoft.com/office/drawing/2014/main" id="{8CB0517F-203C-4C24-BF60-7F830EE6F51B}"/>
              </a:ext>
            </a:extLst>
          </p:cNvPr>
          <p:cNvCxnSpPr>
            <a:cxnSpLocks/>
          </p:cNvCxnSpPr>
          <p:nvPr/>
        </p:nvCxnSpPr>
        <p:spPr>
          <a:xfrm rot="5400000" flipH="1" flipV="1">
            <a:off x="2241147" y="4548619"/>
            <a:ext cx="3311378" cy="328543"/>
          </a:xfrm>
          <a:prstGeom prst="bentConnector3">
            <a:avLst/>
          </a:prstGeom>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582A3A31-6BC9-4515-8002-9BA6DEF4FA9A}"/>
              </a:ext>
            </a:extLst>
          </p:cNvPr>
          <p:cNvSpPr/>
          <p:nvPr/>
        </p:nvSpPr>
        <p:spPr>
          <a:xfrm>
            <a:off x="640364" y="3347497"/>
            <a:ext cx="1396014" cy="369332"/>
          </a:xfrm>
          <a:prstGeom prst="rect">
            <a:avLst/>
          </a:prstGeom>
          <a:ln w="2857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メイリオ" panose="020B0604030504040204" pitchFamily="50" charset="-128"/>
                <a:ea typeface="メイリオ" panose="020B0604030504040204" pitchFamily="50" charset="-128"/>
              </a:rPr>
              <a:t>取付金具</a:t>
            </a:r>
          </a:p>
        </p:txBody>
      </p:sp>
      <p:sp>
        <p:nvSpPr>
          <p:cNvPr id="26" name="四角形: 角を丸くする 25">
            <a:extLst>
              <a:ext uri="{FF2B5EF4-FFF2-40B4-BE49-F238E27FC236}">
                <a16:creationId xmlns:a16="http://schemas.microsoft.com/office/drawing/2014/main" id="{FEFC3EED-5410-4A81-84EF-DD889A64E34C}"/>
              </a:ext>
            </a:extLst>
          </p:cNvPr>
          <p:cNvSpPr/>
          <p:nvPr/>
        </p:nvSpPr>
        <p:spPr>
          <a:xfrm>
            <a:off x="2497480" y="6368579"/>
            <a:ext cx="274320" cy="1591733"/>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F5C0EC2A-962C-428D-B342-9827B91B545D}"/>
              </a:ext>
            </a:extLst>
          </p:cNvPr>
          <p:cNvSpPr txBox="1"/>
          <p:nvPr/>
        </p:nvSpPr>
        <p:spPr>
          <a:xfrm>
            <a:off x="2383011" y="8065151"/>
            <a:ext cx="1305420" cy="503984"/>
          </a:xfrm>
          <a:prstGeom prst="rect">
            <a:avLst/>
          </a:prstGeom>
          <a:noFill/>
          <a:ln>
            <a:solidFill>
              <a:schemeClr val="bg2">
                <a:lumMod val="75000"/>
              </a:schemeClr>
            </a:solidFill>
          </a:ln>
        </p:spPr>
        <p:txBody>
          <a:bodyPr wrap="square">
            <a:spAutoFit/>
          </a:bodyPr>
          <a:lstStyle/>
          <a:p>
            <a:pPr algn="ctr">
              <a:lnSpc>
                <a:spcPct val="150000"/>
              </a:lnSpc>
            </a:pPr>
            <a:r>
              <a:rPr lang="en-US" altLang="ja-JP" sz="1050" dirty="0">
                <a:latin typeface="メイリオ" panose="020B0604030504040204" pitchFamily="50" charset="-128"/>
                <a:ea typeface="メイリオ" panose="020B0604030504040204" pitchFamily="50" charset="-128"/>
              </a:rPr>
              <a:t>LPWA</a:t>
            </a:r>
            <a:r>
              <a:rPr lang="ja-JP" altLang="en-US" sz="1050" dirty="0">
                <a:latin typeface="メイリオ" panose="020B0604030504040204" pitchFamily="50" charset="-128"/>
                <a:ea typeface="メイリオ" panose="020B0604030504040204" pitchFamily="50" charset="-128"/>
              </a:rPr>
              <a:t>アンテナ</a:t>
            </a:r>
            <a:br>
              <a:rPr lang="en-US" altLang="ja-JP" sz="1050" dirty="0">
                <a:latin typeface="メイリオ" panose="020B0604030504040204" pitchFamily="50" charset="-128"/>
                <a:ea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LPWA</a:t>
            </a:r>
            <a:r>
              <a:rPr lang="ja-JP" altLang="en-US" sz="800" dirty="0">
                <a:latin typeface="メイリオ" panose="020B0604030504040204" pitchFamily="50" charset="-128"/>
                <a:ea typeface="メイリオ" panose="020B0604030504040204" pitchFamily="50" charset="-128"/>
              </a:rPr>
              <a:t>版付属部品）</a:t>
            </a:r>
            <a:endParaRPr lang="en-US" altLang="ja-JP" sz="800" dirty="0">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1C2677A9-C573-4500-B418-F469317299AE}"/>
              </a:ext>
            </a:extLst>
          </p:cNvPr>
          <p:cNvSpPr/>
          <p:nvPr/>
        </p:nvSpPr>
        <p:spPr>
          <a:xfrm>
            <a:off x="4325650" y="7265052"/>
            <a:ext cx="1956816" cy="268173"/>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kumimoji="1" lang="en-US" altLang="ja-JP" sz="1400" dirty="0">
                <a:latin typeface="メイリオ" panose="020B0604030504040204" pitchFamily="50" charset="-128"/>
                <a:ea typeface="メイリオ" panose="020B0604030504040204" pitchFamily="50" charset="-128"/>
              </a:rPr>
              <a:t>AC/DC</a:t>
            </a:r>
            <a:r>
              <a:rPr kumimoji="1" lang="ja-JP" altLang="en-US" sz="1400" dirty="0">
                <a:latin typeface="メイリオ" panose="020B0604030504040204" pitchFamily="50" charset="-128"/>
                <a:ea typeface="メイリオ" panose="020B0604030504040204" pitchFamily="50" charset="-128"/>
              </a:rPr>
              <a:t>アダプタ</a:t>
            </a:r>
          </a:p>
        </p:txBody>
      </p:sp>
      <p:cxnSp>
        <p:nvCxnSpPr>
          <p:cNvPr id="31" name="直線矢印コネクタ 30">
            <a:extLst>
              <a:ext uri="{FF2B5EF4-FFF2-40B4-BE49-F238E27FC236}">
                <a16:creationId xmlns:a16="http://schemas.microsoft.com/office/drawing/2014/main" id="{64A15C64-7170-4F33-8539-D9948A2C40C8}"/>
              </a:ext>
            </a:extLst>
          </p:cNvPr>
          <p:cNvCxnSpPr>
            <a:cxnSpLocks/>
            <a:stCxn id="26" idx="0"/>
          </p:cNvCxnSpPr>
          <p:nvPr/>
        </p:nvCxnSpPr>
        <p:spPr>
          <a:xfrm flipV="1">
            <a:off x="2634640" y="4332852"/>
            <a:ext cx="262146" cy="20357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202F7D20-53C6-400B-BB2F-497792F8CDCB}"/>
              </a:ext>
            </a:extLst>
          </p:cNvPr>
          <p:cNvCxnSpPr>
            <a:cxnSpLocks/>
            <a:stCxn id="11" idx="2"/>
            <a:endCxn id="29" idx="1"/>
          </p:cNvCxnSpPr>
          <p:nvPr/>
        </p:nvCxnSpPr>
        <p:spPr>
          <a:xfrm>
            <a:off x="3101002" y="6277477"/>
            <a:ext cx="1224648" cy="112166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B3C056E5-15C9-4A32-B4FA-9168B315C163}"/>
              </a:ext>
            </a:extLst>
          </p:cNvPr>
          <p:cNvSpPr txBox="1"/>
          <p:nvPr/>
        </p:nvSpPr>
        <p:spPr>
          <a:xfrm>
            <a:off x="4620505" y="7599064"/>
            <a:ext cx="1364528" cy="253916"/>
          </a:xfrm>
          <a:prstGeom prst="rect">
            <a:avLst/>
          </a:prstGeom>
          <a:noFill/>
        </p:spPr>
        <p:txBody>
          <a:bodyPr wrap="square">
            <a:spAutoFit/>
          </a:bodyPr>
          <a:lstStyle/>
          <a:p>
            <a:pPr algn="ctr"/>
            <a:r>
              <a:rPr lang="ja-JP" altLang="en-US" sz="1050" dirty="0">
                <a:latin typeface="メイリオ" panose="020B0604030504040204" pitchFamily="50" charset="-128"/>
                <a:ea typeface="メイリオ" panose="020B0604030504040204" pitchFamily="50" charset="-128"/>
              </a:rPr>
              <a:t>接続ケーブル</a:t>
            </a:r>
            <a:endParaRPr lang="en-US" altLang="ja-JP" sz="1050" dirty="0">
              <a:latin typeface="メイリオ" panose="020B0604030504040204" pitchFamily="50" charset="-128"/>
              <a:ea typeface="メイリオ" panose="020B0604030504040204" pitchFamily="50" charset="-128"/>
            </a:endParaRPr>
          </a:p>
        </p:txBody>
      </p:sp>
      <p:pic>
        <p:nvPicPr>
          <p:cNvPr id="42" name="図 1">
            <a:extLst>
              <a:ext uri="{FF2B5EF4-FFF2-40B4-BE49-F238E27FC236}">
                <a16:creationId xmlns:a16="http://schemas.microsoft.com/office/drawing/2014/main" id="{A3D04E27-94F1-49E5-9074-46127716B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492" y="7828896"/>
            <a:ext cx="1319131" cy="122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図 42" descr="座る, 写真, 水, ボート が含まれている画像&#10;&#10;自動的に生成された説明">
            <a:extLst>
              <a:ext uri="{FF2B5EF4-FFF2-40B4-BE49-F238E27FC236}">
                <a16:creationId xmlns:a16="http://schemas.microsoft.com/office/drawing/2014/main" id="{530CC139-032C-498A-80FD-30848C561169}"/>
              </a:ext>
            </a:extLst>
          </p:cNvPr>
          <p:cNvPicPr>
            <a:picLocks noChangeAspect="1"/>
          </p:cNvPicPr>
          <p:nvPr/>
        </p:nvPicPr>
        <p:blipFill>
          <a:blip r:embed="rId4"/>
          <a:stretch>
            <a:fillRect/>
          </a:stretch>
        </p:blipFill>
        <p:spPr>
          <a:xfrm>
            <a:off x="1206550" y="6722345"/>
            <a:ext cx="1001829" cy="884198"/>
          </a:xfrm>
          <a:prstGeom prst="rect">
            <a:avLst/>
          </a:prstGeom>
        </p:spPr>
      </p:pic>
      <p:sp>
        <p:nvSpPr>
          <p:cNvPr id="3" name="フローチャート: 論理積ゲート 2">
            <a:extLst>
              <a:ext uri="{FF2B5EF4-FFF2-40B4-BE49-F238E27FC236}">
                <a16:creationId xmlns:a16="http://schemas.microsoft.com/office/drawing/2014/main" id="{8963D7D4-69D0-44DF-8406-D708BD0E6CDB}"/>
              </a:ext>
            </a:extLst>
          </p:cNvPr>
          <p:cNvSpPr/>
          <p:nvPr/>
        </p:nvSpPr>
        <p:spPr>
          <a:xfrm rot="5400000">
            <a:off x="2183876" y="4770037"/>
            <a:ext cx="228147" cy="198120"/>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 name="フローチャート: 論理積ゲート 27">
            <a:extLst>
              <a:ext uri="{FF2B5EF4-FFF2-40B4-BE49-F238E27FC236}">
                <a16:creationId xmlns:a16="http://schemas.microsoft.com/office/drawing/2014/main" id="{00EB1CAF-6D35-424B-A24E-3B058407A4B8}"/>
              </a:ext>
            </a:extLst>
          </p:cNvPr>
          <p:cNvSpPr/>
          <p:nvPr/>
        </p:nvSpPr>
        <p:spPr>
          <a:xfrm rot="5400000">
            <a:off x="3787140" y="4761989"/>
            <a:ext cx="228147" cy="198120"/>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CBC4C36E-5D21-4565-9B0F-13E0F6928FE9}"/>
              </a:ext>
            </a:extLst>
          </p:cNvPr>
          <p:cNvSpPr/>
          <p:nvPr/>
        </p:nvSpPr>
        <p:spPr>
          <a:xfrm>
            <a:off x="3542962" y="2759453"/>
            <a:ext cx="878595" cy="4119875"/>
          </a:xfrm>
          <a:custGeom>
            <a:avLst/>
            <a:gdLst>
              <a:gd name="connsiteX0" fmla="*/ 536448 w 878595"/>
              <a:gd name="connsiteY0" fmla="*/ 12823 h 4114756"/>
              <a:gd name="connsiteX1" fmla="*/ 877824 w 878595"/>
              <a:gd name="connsiteY1" fmla="*/ 610231 h 4114756"/>
              <a:gd name="connsiteX2" fmla="*/ 609600 w 878595"/>
              <a:gd name="connsiteY2" fmla="*/ 3963031 h 4114756"/>
              <a:gd name="connsiteX3" fmla="*/ 0 w 878595"/>
              <a:gd name="connsiteY3" fmla="*/ 3536311 h 4114756"/>
            </a:gdLst>
            <a:ahLst/>
            <a:cxnLst>
              <a:cxn ang="0">
                <a:pos x="connsiteX0" y="connsiteY0"/>
              </a:cxn>
              <a:cxn ang="0">
                <a:pos x="connsiteX1" y="connsiteY1"/>
              </a:cxn>
              <a:cxn ang="0">
                <a:pos x="connsiteX2" y="connsiteY2"/>
              </a:cxn>
              <a:cxn ang="0">
                <a:pos x="connsiteX3" y="connsiteY3"/>
              </a:cxn>
            </a:cxnLst>
            <a:rect l="l" t="t" r="r" b="b"/>
            <a:pathLst>
              <a:path w="878595" h="4114756">
                <a:moveTo>
                  <a:pt x="536448" y="12823"/>
                </a:moveTo>
                <a:cubicBezTo>
                  <a:pt x="701040" y="-17657"/>
                  <a:pt x="865632" y="-48137"/>
                  <a:pt x="877824" y="610231"/>
                </a:cubicBezTo>
                <a:cubicBezTo>
                  <a:pt x="890016" y="1268599"/>
                  <a:pt x="755904" y="3475351"/>
                  <a:pt x="609600" y="3963031"/>
                </a:cubicBezTo>
                <a:cubicBezTo>
                  <a:pt x="463296" y="4450711"/>
                  <a:pt x="121920" y="3613527"/>
                  <a:pt x="0" y="3536311"/>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フローチャート: 代替処理 29">
            <a:extLst>
              <a:ext uri="{FF2B5EF4-FFF2-40B4-BE49-F238E27FC236}">
                <a16:creationId xmlns:a16="http://schemas.microsoft.com/office/drawing/2014/main" id="{07FFEFB5-F712-4CD9-8CD1-A3D5A9696795}"/>
              </a:ext>
            </a:extLst>
          </p:cNvPr>
          <p:cNvSpPr/>
          <p:nvPr/>
        </p:nvSpPr>
        <p:spPr>
          <a:xfrm rot="245181">
            <a:off x="4205012" y="4625863"/>
            <a:ext cx="328544" cy="502746"/>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C2CFEAE5-F149-431E-AE5C-F34E26D36032}"/>
              </a:ext>
            </a:extLst>
          </p:cNvPr>
          <p:cNvCxnSpPr>
            <a:stCxn id="30" idx="1"/>
            <a:endCxn id="30" idx="3"/>
          </p:cNvCxnSpPr>
          <p:nvPr/>
        </p:nvCxnSpPr>
        <p:spPr>
          <a:xfrm>
            <a:off x="4205430" y="4865530"/>
            <a:ext cx="327708" cy="23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29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bg1"/>
                </a:solidFill>
                <a:latin typeface="メイリオ" panose="020B0604030504040204" pitchFamily="50" charset="-128"/>
                <a:ea typeface="メイリオ" panose="020B0604030504040204" pitchFamily="50" charset="-128"/>
              </a:rPr>
              <a:t>ESP32</a:t>
            </a:r>
            <a:r>
              <a:rPr kumimoji="1" lang="ja-JP" altLang="en-US" sz="2000" dirty="0">
                <a:solidFill>
                  <a:schemeClr val="bg1"/>
                </a:solidFill>
                <a:latin typeface="メイリオ" panose="020B0604030504040204" pitchFamily="50" charset="-128"/>
                <a:ea typeface="メイリオ" panose="020B0604030504040204" pitchFamily="50" charset="-128"/>
              </a:rPr>
              <a:t>　基板の詳細</a:t>
            </a:r>
          </a:p>
        </p:txBody>
      </p:sp>
      <p:sp>
        <p:nvSpPr>
          <p:cNvPr id="4" name="スライド番号プレースホルダー 3">
            <a:extLst>
              <a:ext uri="{FF2B5EF4-FFF2-40B4-BE49-F238E27FC236}">
                <a16:creationId xmlns:a16="http://schemas.microsoft.com/office/drawing/2014/main" id="{426C2745-5FD8-4B00-A8F0-30F80DE4B5C1}"/>
              </a:ext>
            </a:extLst>
          </p:cNvPr>
          <p:cNvSpPr>
            <a:spLocks noGrp="1"/>
          </p:cNvSpPr>
          <p:nvPr>
            <p:ph type="sldNum" sz="quarter" idx="12"/>
          </p:nvPr>
        </p:nvSpPr>
        <p:spPr/>
        <p:txBody>
          <a:bodyPr/>
          <a:lstStyle/>
          <a:p>
            <a:fld id="{9DE922E8-CF14-294C-857A-00CAF9992402}" type="slidenum">
              <a:rPr kumimoji="1" lang="ja-JP" altLang="en-US" smtClean="0"/>
              <a:t>6</a:t>
            </a:fld>
            <a:endParaRPr kumimoji="1" lang="ja-JP" altLang="en-US" dirty="0"/>
          </a:p>
        </p:txBody>
      </p:sp>
      <p:pic>
        <p:nvPicPr>
          <p:cNvPr id="5" name="図 4" descr="電子機器の部品&#10;&#10;低い精度で自動的に生成された説明">
            <a:extLst>
              <a:ext uri="{FF2B5EF4-FFF2-40B4-BE49-F238E27FC236}">
                <a16:creationId xmlns:a16="http://schemas.microsoft.com/office/drawing/2014/main" id="{F4AA8BAD-28E2-48D6-8581-1C41154477A3}"/>
              </a:ext>
            </a:extLst>
          </p:cNvPr>
          <p:cNvPicPr>
            <a:picLocks noChangeAspect="1"/>
          </p:cNvPicPr>
          <p:nvPr/>
        </p:nvPicPr>
        <p:blipFill>
          <a:blip r:embed="rId2"/>
          <a:stretch>
            <a:fillRect/>
          </a:stretch>
        </p:blipFill>
        <p:spPr>
          <a:xfrm>
            <a:off x="2195674" y="1329212"/>
            <a:ext cx="2374396" cy="3639208"/>
          </a:xfrm>
          <a:prstGeom prst="rect">
            <a:avLst/>
          </a:prstGeom>
        </p:spPr>
      </p:pic>
      <p:sp>
        <p:nvSpPr>
          <p:cNvPr id="17" name="正方形/長方形 16">
            <a:extLst>
              <a:ext uri="{FF2B5EF4-FFF2-40B4-BE49-F238E27FC236}">
                <a16:creationId xmlns:a16="http://schemas.microsoft.com/office/drawing/2014/main" id="{361BCB9E-08BC-4380-80B9-649FBDAE92CC}"/>
              </a:ext>
            </a:extLst>
          </p:cNvPr>
          <p:cNvSpPr/>
          <p:nvPr/>
        </p:nvSpPr>
        <p:spPr>
          <a:xfrm>
            <a:off x="3484814" y="2441243"/>
            <a:ext cx="780288" cy="73152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F4042AD8-321D-4156-94C4-EE34E054051D}"/>
              </a:ext>
            </a:extLst>
          </p:cNvPr>
          <p:cNvCxnSpPr>
            <a:cxnSpLocks/>
            <a:stCxn id="21" idx="1"/>
            <a:endCxn id="17" idx="3"/>
          </p:cNvCxnSpPr>
          <p:nvPr/>
        </p:nvCxnSpPr>
        <p:spPr>
          <a:xfrm flipH="1">
            <a:off x="4265102" y="2562443"/>
            <a:ext cx="489326" cy="24456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正方形/長方形 20">
            <a:extLst>
              <a:ext uri="{FF2B5EF4-FFF2-40B4-BE49-F238E27FC236}">
                <a16:creationId xmlns:a16="http://schemas.microsoft.com/office/drawing/2014/main" id="{B51C9635-40D2-4003-8F14-207D7F330FEC}"/>
              </a:ext>
            </a:extLst>
          </p:cNvPr>
          <p:cNvSpPr/>
          <p:nvPr/>
        </p:nvSpPr>
        <p:spPr>
          <a:xfrm>
            <a:off x="4754428" y="2377777"/>
            <a:ext cx="1853612" cy="369332"/>
          </a:xfrm>
          <a:prstGeom prst="rect">
            <a:avLst/>
          </a:prstGeom>
          <a:ln w="15875">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rPr>
              <a:t>SD</a:t>
            </a:r>
            <a:r>
              <a:rPr lang="ja-JP" altLang="en-US" sz="1400" dirty="0">
                <a:solidFill>
                  <a:schemeClr val="tx1"/>
                </a:solidFill>
                <a:latin typeface="メイリオ" panose="020B0604030504040204" pitchFamily="50" charset="-128"/>
                <a:ea typeface="メイリオ" panose="020B0604030504040204" pitchFamily="50" charset="-128"/>
              </a:rPr>
              <a:t>カードスロット</a:t>
            </a:r>
            <a:endParaRPr kumimoji="1" lang="en-US" altLang="ja-JP" sz="1400" dirty="0"/>
          </a:p>
        </p:txBody>
      </p:sp>
      <p:sp>
        <p:nvSpPr>
          <p:cNvPr id="23" name="正方形/長方形 22">
            <a:extLst>
              <a:ext uri="{FF2B5EF4-FFF2-40B4-BE49-F238E27FC236}">
                <a16:creationId xmlns:a16="http://schemas.microsoft.com/office/drawing/2014/main" id="{7723A60B-B2BD-40CF-9CB5-7803DCF4717A}"/>
              </a:ext>
            </a:extLst>
          </p:cNvPr>
          <p:cNvSpPr/>
          <p:nvPr/>
        </p:nvSpPr>
        <p:spPr>
          <a:xfrm>
            <a:off x="3800007" y="3264395"/>
            <a:ext cx="416327" cy="39036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E2A2FA6F-479F-473B-858D-BA8F446D8D00}"/>
              </a:ext>
            </a:extLst>
          </p:cNvPr>
          <p:cNvCxnSpPr>
            <a:cxnSpLocks/>
            <a:stCxn id="28" idx="1"/>
            <a:endCxn id="23" idx="3"/>
          </p:cNvCxnSpPr>
          <p:nvPr/>
        </p:nvCxnSpPr>
        <p:spPr>
          <a:xfrm flipH="1" flipV="1">
            <a:off x="4216334" y="3459578"/>
            <a:ext cx="552732" cy="664925"/>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8" name="正方形/長方形 27">
            <a:extLst>
              <a:ext uri="{FF2B5EF4-FFF2-40B4-BE49-F238E27FC236}">
                <a16:creationId xmlns:a16="http://schemas.microsoft.com/office/drawing/2014/main" id="{B00CE1D1-94B6-4F20-8502-D4834DC134F3}"/>
              </a:ext>
            </a:extLst>
          </p:cNvPr>
          <p:cNvSpPr/>
          <p:nvPr/>
        </p:nvSpPr>
        <p:spPr>
          <a:xfrm>
            <a:off x="4769066" y="3939837"/>
            <a:ext cx="1853612" cy="369332"/>
          </a:xfrm>
          <a:prstGeom prst="rect">
            <a:avLst/>
          </a:prstGeom>
          <a:ln w="15875">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リブートボタン</a:t>
            </a:r>
            <a:endParaRPr kumimoji="1" lang="en-US" altLang="ja-JP" sz="1400" dirty="0"/>
          </a:p>
        </p:txBody>
      </p:sp>
      <p:sp>
        <p:nvSpPr>
          <p:cNvPr id="27" name="テキスト ボックス 26">
            <a:extLst>
              <a:ext uri="{FF2B5EF4-FFF2-40B4-BE49-F238E27FC236}">
                <a16:creationId xmlns:a16="http://schemas.microsoft.com/office/drawing/2014/main" id="{229CF9FF-4131-4E49-89FB-D1B73422E074}"/>
              </a:ext>
            </a:extLst>
          </p:cNvPr>
          <p:cNvSpPr txBox="1"/>
          <p:nvPr/>
        </p:nvSpPr>
        <p:spPr>
          <a:xfrm>
            <a:off x="4706638" y="4406881"/>
            <a:ext cx="1978468" cy="646331"/>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ボタンを押すと再起動が実行され、</a:t>
            </a:r>
            <a:r>
              <a:rPr lang="en-US" altLang="ja-JP" sz="1200" dirty="0">
                <a:latin typeface="メイリオ" panose="020B0604030504040204" pitchFamily="50" charset="-128"/>
                <a:ea typeface="メイリオ" panose="020B0604030504040204" pitchFamily="50" charset="-128"/>
              </a:rPr>
              <a:t>Bluetooth</a:t>
            </a:r>
            <a:r>
              <a:rPr lang="ja-JP" altLang="en-US" sz="1200" dirty="0">
                <a:latin typeface="メイリオ" panose="020B0604030504040204" pitchFamily="50" charset="-128"/>
                <a:ea typeface="メイリオ" panose="020B0604030504040204" pitchFamily="50" charset="-128"/>
              </a:rPr>
              <a:t>接続待機状態となります。</a:t>
            </a:r>
          </a:p>
        </p:txBody>
      </p:sp>
      <p:sp>
        <p:nvSpPr>
          <p:cNvPr id="32" name="テキスト ボックス 31">
            <a:extLst>
              <a:ext uri="{FF2B5EF4-FFF2-40B4-BE49-F238E27FC236}">
                <a16:creationId xmlns:a16="http://schemas.microsoft.com/office/drawing/2014/main" id="{86B306AF-448C-485F-BDC9-F5B93F088063}"/>
              </a:ext>
            </a:extLst>
          </p:cNvPr>
          <p:cNvSpPr txBox="1"/>
          <p:nvPr/>
        </p:nvSpPr>
        <p:spPr>
          <a:xfrm>
            <a:off x="1166972" y="8723069"/>
            <a:ext cx="4486852" cy="276999"/>
          </a:xfrm>
          <a:prstGeom prst="rect">
            <a:avLst/>
          </a:prstGeom>
          <a:solidFill>
            <a:srgbClr val="FFFF00"/>
          </a:solidFill>
        </p:spPr>
        <p:txBody>
          <a:bodyPr wrap="square">
            <a:spAutoFit/>
          </a:bodyPr>
          <a:lstStyle/>
          <a:p>
            <a:pPr algn="ctr"/>
            <a:r>
              <a:rPr lang="ja-JP" altLang="en-US" sz="1200" dirty="0">
                <a:solidFill>
                  <a:srgbClr val="FF0000"/>
                </a:solidFill>
                <a:latin typeface="メイリオ" panose="020B0604030504040204" pitchFamily="50" charset="-128"/>
                <a:ea typeface="メイリオ" panose="020B0604030504040204" pitchFamily="50" charset="-128"/>
              </a:rPr>
              <a:t>ご利用のユーザー様が基板を触れることはございません。</a:t>
            </a:r>
          </a:p>
        </p:txBody>
      </p:sp>
      <p:pic>
        <p:nvPicPr>
          <p:cNvPr id="7" name="図 6" descr="テーブルに置かれたナイフ&#10;&#10;中程度の精度で自動的に生成された説明">
            <a:extLst>
              <a:ext uri="{FF2B5EF4-FFF2-40B4-BE49-F238E27FC236}">
                <a16:creationId xmlns:a16="http://schemas.microsoft.com/office/drawing/2014/main" id="{5D3FE3A3-5CB4-4582-8050-6D9CF41AC4F5}"/>
              </a:ext>
            </a:extLst>
          </p:cNvPr>
          <p:cNvPicPr>
            <a:picLocks noChangeAspect="1"/>
          </p:cNvPicPr>
          <p:nvPr/>
        </p:nvPicPr>
        <p:blipFill rotWithShape="1">
          <a:blip r:embed="rId3"/>
          <a:srcRect l="3297"/>
          <a:stretch/>
        </p:blipFill>
        <p:spPr>
          <a:xfrm>
            <a:off x="3484814" y="5628795"/>
            <a:ext cx="2986121" cy="2663284"/>
          </a:xfrm>
          <a:prstGeom prst="rect">
            <a:avLst/>
          </a:prstGeom>
        </p:spPr>
      </p:pic>
      <p:pic>
        <p:nvPicPr>
          <p:cNvPr id="9" name="図 8" descr="電子機器の部品&#10;&#10;中程度の精度で自動的に生成された説明">
            <a:extLst>
              <a:ext uri="{FF2B5EF4-FFF2-40B4-BE49-F238E27FC236}">
                <a16:creationId xmlns:a16="http://schemas.microsoft.com/office/drawing/2014/main" id="{9E3A92A3-759D-4D30-B05D-989E6F4617A6}"/>
              </a:ext>
            </a:extLst>
          </p:cNvPr>
          <p:cNvPicPr>
            <a:picLocks noChangeAspect="1"/>
          </p:cNvPicPr>
          <p:nvPr/>
        </p:nvPicPr>
        <p:blipFill>
          <a:blip r:embed="rId4"/>
          <a:stretch>
            <a:fillRect/>
          </a:stretch>
        </p:blipFill>
        <p:spPr>
          <a:xfrm>
            <a:off x="491246" y="5629035"/>
            <a:ext cx="2455893" cy="2690319"/>
          </a:xfrm>
          <a:prstGeom prst="rect">
            <a:avLst/>
          </a:prstGeom>
        </p:spPr>
      </p:pic>
      <p:sp>
        <p:nvSpPr>
          <p:cNvPr id="42" name="正方形/長方形 41">
            <a:extLst>
              <a:ext uri="{FF2B5EF4-FFF2-40B4-BE49-F238E27FC236}">
                <a16:creationId xmlns:a16="http://schemas.microsoft.com/office/drawing/2014/main" id="{0EBB4848-EDD9-40CF-9A40-E00FDE7D7310}"/>
              </a:ext>
            </a:extLst>
          </p:cNvPr>
          <p:cNvSpPr/>
          <p:nvPr/>
        </p:nvSpPr>
        <p:spPr>
          <a:xfrm>
            <a:off x="1055874" y="6325561"/>
            <a:ext cx="1449819" cy="1203395"/>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BA54698-F842-4E56-8062-09A0E17B2184}"/>
              </a:ext>
            </a:extLst>
          </p:cNvPr>
          <p:cNvSpPr/>
          <p:nvPr/>
        </p:nvSpPr>
        <p:spPr>
          <a:xfrm>
            <a:off x="4008171" y="6482487"/>
            <a:ext cx="863488" cy="556044"/>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左 9">
            <a:extLst>
              <a:ext uri="{FF2B5EF4-FFF2-40B4-BE49-F238E27FC236}">
                <a16:creationId xmlns:a16="http://schemas.microsoft.com/office/drawing/2014/main" id="{555AB9CE-4580-41EE-8E26-41A843159FD2}"/>
              </a:ext>
            </a:extLst>
          </p:cNvPr>
          <p:cNvSpPr/>
          <p:nvPr/>
        </p:nvSpPr>
        <p:spPr>
          <a:xfrm rot="3493339">
            <a:off x="4419237" y="7116342"/>
            <a:ext cx="779984" cy="543616"/>
          </a:xfrm>
          <a:prstGeom prst="leftArrow">
            <a:avLst/>
          </a:prstGeom>
          <a:solidFill>
            <a:schemeClr val="bg1">
              <a:lumMod val="9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69F6BBC-56C7-41BA-8065-2ECE3F99F634}"/>
              </a:ext>
            </a:extLst>
          </p:cNvPr>
          <p:cNvSpPr txBox="1"/>
          <p:nvPr/>
        </p:nvSpPr>
        <p:spPr>
          <a:xfrm>
            <a:off x="4726233" y="2814493"/>
            <a:ext cx="1978468" cy="461665"/>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microSD</a:t>
            </a:r>
            <a:r>
              <a:rPr lang="ja-JP" altLang="en-US" sz="1200" dirty="0">
                <a:latin typeface="メイリオ" panose="020B0604030504040204" pitchFamily="50" charset="-128"/>
                <a:ea typeface="メイリオ" panose="020B0604030504040204" pitchFamily="50" charset="-128"/>
              </a:rPr>
              <a:t>カードを挿入します。</a:t>
            </a:r>
          </a:p>
        </p:txBody>
      </p:sp>
      <p:sp>
        <p:nvSpPr>
          <p:cNvPr id="24" name="テキスト ボックス 23">
            <a:extLst>
              <a:ext uri="{FF2B5EF4-FFF2-40B4-BE49-F238E27FC236}">
                <a16:creationId xmlns:a16="http://schemas.microsoft.com/office/drawing/2014/main" id="{57E8F063-5811-4029-8199-F2BE4861C2E8}"/>
              </a:ext>
            </a:extLst>
          </p:cNvPr>
          <p:cNvSpPr txBox="1"/>
          <p:nvPr/>
        </p:nvSpPr>
        <p:spPr>
          <a:xfrm>
            <a:off x="217206" y="4423138"/>
            <a:ext cx="1849100" cy="830997"/>
          </a:xfrm>
          <a:prstGeom prst="rect">
            <a:avLst/>
          </a:prstGeom>
          <a:noFill/>
        </p:spPr>
        <p:txBody>
          <a:bodyPr wrap="square">
            <a:spAutoFit/>
          </a:bodyPr>
          <a:lstStyle/>
          <a:p>
            <a:r>
              <a:rPr lang="en-US" altLang="ja-JP" sz="1200" dirty="0" err="1">
                <a:latin typeface="メイリオ" panose="020B0604030504040204" pitchFamily="50" charset="-128"/>
                <a:ea typeface="メイリオ" panose="020B0604030504040204" pitchFamily="50" charset="-128"/>
              </a:rPr>
              <a:t>nanoSIM</a:t>
            </a:r>
            <a:r>
              <a:rPr lang="ja-JP" altLang="en-US" sz="1200" dirty="0">
                <a:latin typeface="メイリオ" panose="020B0604030504040204" pitchFamily="50" charset="-128"/>
                <a:ea typeface="メイリオ" panose="020B0604030504040204" pitchFamily="50" charset="-128"/>
              </a:rPr>
              <a:t>カードを挿入するモジュールです。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右下図の矢印の向きで</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を挿入します。</a:t>
            </a:r>
          </a:p>
        </p:txBody>
      </p:sp>
      <p:sp>
        <p:nvSpPr>
          <p:cNvPr id="26" name="正方形/長方形 25">
            <a:extLst>
              <a:ext uri="{FF2B5EF4-FFF2-40B4-BE49-F238E27FC236}">
                <a16:creationId xmlns:a16="http://schemas.microsoft.com/office/drawing/2014/main" id="{48DDEE2B-797B-4D5A-ACBA-FB3C528DCC71}"/>
              </a:ext>
            </a:extLst>
          </p:cNvPr>
          <p:cNvSpPr/>
          <p:nvPr/>
        </p:nvSpPr>
        <p:spPr>
          <a:xfrm>
            <a:off x="191268" y="3984345"/>
            <a:ext cx="1853612" cy="369332"/>
          </a:xfrm>
          <a:prstGeom prst="rect">
            <a:avLst/>
          </a:prstGeom>
          <a:ln w="15875">
            <a:solidFill>
              <a:srgbClr val="00B0F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rPr>
              <a:t>LTE</a:t>
            </a:r>
            <a:r>
              <a:rPr lang="ja-JP" altLang="en-US" sz="1400" dirty="0">
                <a:solidFill>
                  <a:schemeClr val="tx1"/>
                </a:solidFill>
                <a:latin typeface="メイリオ" panose="020B0604030504040204" pitchFamily="50" charset="-128"/>
                <a:ea typeface="メイリオ" panose="020B0604030504040204" pitchFamily="50" charset="-128"/>
              </a:rPr>
              <a:t>モジュール</a:t>
            </a:r>
            <a:endParaRPr kumimoji="1" lang="en-US" altLang="ja-JP" sz="1400" dirty="0"/>
          </a:p>
        </p:txBody>
      </p:sp>
      <p:cxnSp>
        <p:nvCxnSpPr>
          <p:cNvPr id="29" name="直線矢印コネクタ 28">
            <a:extLst>
              <a:ext uri="{FF2B5EF4-FFF2-40B4-BE49-F238E27FC236}">
                <a16:creationId xmlns:a16="http://schemas.microsoft.com/office/drawing/2014/main" id="{0A33C1AD-FAA3-496C-905B-F6E46D3DD906}"/>
              </a:ext>
            </a:extLst>
          </p:cNvPr>
          <p:cNvCxnSpPr>
            <a:cxnSpLocks/>
            <a:stCxn id="24" idx="2"/>
            <a:endCxn id="42" idx="0"/>
          </p:cNvCxnSpPr>
          <p:nvPr/>
        </p:nvCxnSpPr>
        <p:spPr>
          <a:xfrm>
            <a:off x="1141756" y="5254135"/>
            <a:ext cx="639028" cy="1071426"/>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grpSp>
        <p:nvGrpSpPr>
          <p:cNvPr id="30" name="グループ化 29">
            <a:extLst>
              <a:ext uri="{FF2B5EF4-FFF2-40B4-BE49-F238E27FC236}">
                <a16:creationId xmlns:a16="http://schemas.microsoft.com/office/drawing/2014/main" id="{8DAF397E-DA6A-4277-B4A7-F427C5933CDB}"/>
              </a:ext>
            </a:extLst>
          </p:cNvPr>
          <p:cNvGrpSpPr/>
          <p:nvPr/>
        </p:nvGrpSpPr>
        <p:grpSpPr>
          <a:xfrm>
            <a:off x="5006642" y="6706392"/>
            <a:ext cx="674592" cy="776779"/>
            <a:chOff x="2098516" y="5309288"/>
            <a:chExt cx="674592" cy="776779"/>
          </a:xfrm>
        </p:grpSpPr>
        <p:grpSp>
          <p:nvGrpSpPr>
            <p:cNvPr id="31" name="グループ化 30">
              <a:extLst>
                <a:ext uri="{FF2B5EF4-FFF2-40B4-BE49-F238E27FC236}">
                  <a16:creationId xmlns:a16="http://schemas.microsoft.com/office/drawing/2014/main" id="{B00773F1-5DB5-4E2E-B31C-012438CE8B6E}"/>
                </a:ext>
              </a:extLst>
            </p:cNvPr>
            <p:cNvGrpSpPr/>
            <p:nvPr/>
          </p:nvGrpSpPr>
          <p:grpSpPr>
            <a:xfrm rot="19562239">
              <a:off x="2144070" y="5309288"/>
              <a:ext cx="526127" cy="776779"/>
              <a:chOff x="7137070" y="3759959"/>
              <a:chExt cx="1543792" cy="2279271"/>
            </a:xfrm>
            <a:solidFill>
              <a:schemeClr val="accent4">
                <a:lumMod val="40000"/>
                <a:lumOff val="60000"/>
              </a:schemeClr>
            </a:solidFill>
          </p:grpSpPr>
          <p:sp>
            <p:nvSpPr>
              <p:cNvPr id="34" name="四角形: 上の 2 つの角を切り取る 33">
                <a:extLst>
                  <a:ext uri="{FF2B5EF4-FFF2-40B4-BE49-F238E27FC236}">
                    <a16:creationId xmlns:a16="http://schemas.microsoft.com/office/drawing/2014/main" id="{8A5293FD-DB67-4523-8511-0DF45E51DC8A}"/>
                  </a:ext>
                </a:extLst>
              </p:cNvPr>
              <p:cNvSpPr/>
              <p:nvPr/>
            </p:nvSpPr>
            <p:spPr>
              <a:xfrm rot="10800000">
                <a:off x="7137070" y="3759959"/>
                <a:ext cx="1543792" cy="2279271"/>
              </a:xfrm>
              <a:prstGeom prst="snip2SameRect">
                <a:avLst>
                  <a:gd name="adj1" fmla="val 0"/>
                  <a:gd name="adj2" fmla="val 22308"/>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8C3C077F-04F3-423C-823A-BD804D87FA96}"/>
                  </a:ext>
                </a:extLst>
              </p:cNvPr>
              <p:cNvSpPr/>
              <p:nvPr/>
            </p:nvSpPr>
            <p:spPr>
              <a:xfrm>
                <a:off x="8298079" y="3759959"/>
                <a:ext cx="382783" cy="382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id="{59F5AFF6-4D5C-4F16-886A-C909DB0C0BC5}"/>
                </a:ext>
              </a:extLst>
            </p:cNvPr>
            <p:cNvSpPr/>
            <p:nvPr/>
          </p:nvSpPr>
          <p:spPr>
            <a:xfrm rot="19732763">
              <a:off x="2098516" y="5598127"/>
              <a:ext cx="674592" cy="266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lumMod val="50000"/>
                    </a:schemeClr>
                  </a:solidFill>
                  <a:latin typeface="メイリオ" panose="020B0604030504040204" pitchFamily="50" charset="-128"/>
                  <a:ea typeface="メイリオ" panose="020B0604030504040204" pitchFamily="50" charset="-128"/>
                </a:rPr>
                <a:t>SIM</a:t>
              </a:r>
              <a:endParaRPr kumimoji="1" lang="ja-JP" altLang="en-US" sz="1400" dirty="0">
                <a:solidFill>
                  <a:schemeClr val="bg1">
                    <a:lumMod val="50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87752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1">
            <a:extLst>
              <a:ext uri="{FF2B5EF4-FFF2-40B4-BE49-F238E27FC236}">
                <a16:creationId xmlns:a16="http://schemas.microsoft.com/office/drawing/2014/main" id="{84F8C58D-EDC5-4E38-84F1-F25FAA47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181" y="1512349"/>
            <a:ext cx="275272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bg1"/>
                </a:solidFill>
                <a:latin typeface="メイリオ" panose="020B0604030504040204" pitchFamily="50" charset="-128"/>
                <a:ea typeface="メイリオ" panose="020B0604030504040204" pitchFamily="50" charset="-128"/>
              </a:rPr>
              <a:t>雨量計外観図</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7</a:t>
            </a:fld>
            <a:endParaRPr kumimoji="1" lang="ja-JP" altLang="en-US" dirty="0"/>
          </a:p>
        </p:txBody>
      </p:sp>
      <p:sp>
        <p:nvSpPr>
          <p:cNvPr id="24" name="正方形/長方形 23">
            <a:extLst>
              <a:ext uri="{FF2B5EF4-FFF2-40B4-BE49-F238E27FC236}">
                <a16:creationId xmlns:a16="http://schemas.microsoft.com/office/drawing/2014/main" id="{B1D92A61-62D2-45F9-BA7A-9A2AE3110AC6}"/>
              </a:ext>
            </a:extLst>
          </p:cNvPr>
          <p:cNvSpPr/>
          <p:nvPr/>
        </p:nvSpPr>
        <p:spPr>
          <a:xfrm>
            <a:off x="4856763" y="2759976"/>
            <a:ext cx="1710442" cy="407814"/>
          </a:xfrm>
          <a:prstGeom prst="rect">
            <a:avLst/>
          </a:prstGeom>
          <a:ln w="158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雨量計測機</a:t>
            </a:r>
            <a:endParaRPr kumimoji="1" lang="en-US" altLang="ja-JP" sz="1400" dirty="0"/>
          </a:p>
        </p:txBody>
      </p:sp>
      <p:cxnSp>
        <p:nvCxnSpPr>
          <p:cNvPr id="28" name="直線矢印コネクタ 27">
            <a:extLst>
              <a:ext uri="{FF2B5EF4-FFF2-40B4-BE49-F238E27FC236}">
                <a16:creationId xmlns:a16="http://schemas.microsoft.com/office/drawing/2014/main" id="{1486C697-03A7-4C87-BF2E-B4D1EF68BC22}"/>
              </a:ext>
            </a:extLst>
          </p:cNvPr>
          <p:cNvCxnSpPr>
            <a:cxnSpLocks/>
            <a:stCxn id="24" idx="1"/>
          </p:cNvCxnSpPr>
          <p:nvPr/>
        </p:nvCxnSpPr>
        <p:spPr>
          <a:xfrm flipH="1" flipV="1">
            <a:off x="3786787" y="2944643"/>
            <a:ext cx="1069976" cy="19240"/>
          </a:xfrm>
          <a:prstGeom prst="straightConnector1">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0" name="正方形/長方形 29">
            <a:extLst>
              <a:ext uri="{FF2B5EF4-FFF2-40B4-BE49-F238E27FC236}">
                <a16:creationId xmlns:a16="http://schemas.microsoft.com/office/drawing/2014/main" id="{40E7FA05-B15C-4C73-81D6-58D5D834D0CA}"/>
              </a:ext>
            </a:extLst>
          </p:cNvPr>
          <p:cNvSpPr/>
          <p:nvPr/>
        </p:nvSpPr>
        <p:spPr>
          <a:xfrm>
            <a:off x="294328" y="2963883"/>
            <a:ext cx="1222376" cy="369332"/>
          </a:xfrm>
          <a:prstGeom prst="rect">
            <a:avLst/>
          </a:prstGeom>
          <a:ln w="158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雨量計板金</a:t>
            </a:r>
            <a:endParaRPr kumimoji="1" lang="en-US" altLang="ja-JP" sz="1400" dirty="0"/>
          </a:p>
        </p:txBody>
      </p:sp>
      <p:cxnSp>
        <p:nvCxnSpPr>
          <p:cNvPr id="19" name="コネクタ: カギ線 18">
            <a:extLst>
              <a:ext uri="{FF2B5EF4-FFF2-40B4-BE49-F238E27FC236}">
                <a16:creationId xmlns:a16="http://schemas.microsoft.com/office/drawing/2014/main" id="{F3C23CFB-BB63-4C03-82AD-C0D96BFF03AE}"/>
              </a:ext>
            </a:extLst>
          </p:cNvPr>
          <p:cNvCxnSpPr>
            <a:cxnSpLocks/>
            <a:stCxn id="30" idx="3"/>
          </p:cNvCxnSpPr>
          <p:nvPr/>
        </p:nvCxnSpPr>
        <p:spPr>
          <a:xfrm>
            <a:off x="1516704" y="3148549"/>
            <a:ext cx="1278748" cy="818445"/>
          </a:xfrm>
          <a:prstGeom prst="bentConnector3">
            <a:avLst>
              <a:gd name="adj1" fmla="val 50000"/>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43" name="正方形/長方形 42">
            <a:extLst>
              <a:ext uri="{FF2B5EF4-FFF2-40B4-BE49-F238E27FC236}">
                <a16:creationId xmlns:a16="http://schemas.microsoft.com/office/drawing/2014/main" id="{D9565A19-76DC-4BFE-9DF3-6DEDE2C6ED01}"/>
              </a:ext>
            </a:extLst>
          </p:cNvPr>
          <p:cNvSpPr/>
          <p:nvPr/>
        </p:nvSpPr>
        <p:spPr>
          <a:xfrm>
            <a:off x="294328" y="4270262"/>
            <a:ext cx="1587845" cy="369332"/>
          </a:xfrm>
          <a:prstGeom prst="rect">
            <a:avLst/>
          </a:prstGeom>
          <a:ln w="158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メイリオ" panose="020B0604030504040204" pitchFamily="50" charset="-128"/>
                <a:ea typeface="メイリオ" panose="020B0604030504040204" pitchFamily="50" charset="-128"/>
              </a:rPr>
              <a:t>雨量計ケーブル</a:t>
            </a:r>
            <a:endParaRPr kumimoji="1" lang="en-US" altLang="ja-JP" sz="1400" dirty="0">
              <a:latin typeface="メイリオ" panose="020B0604030504040204" pitchFamily="50" charset="-128"/>
              <a:ea typeface="メイリオ" panose="020B0604030504040204" pitchFamily="50" charset="-128"/>
            </a:endParaRPr>
          </a:p>
        </p:txBody>
      </p:sp>
      <p:cxnSp>
        <p:nvCxnSpPr>
          <p:cNvPr id="44" name="コネクタ: カギ線 43">
            <a:extLst>
              <a:ext uri="{FF2B5EF4-FFF2-40B4-BE49-F238E27FC236}">
                <a16:creationId xmlns:a16="http://schemas.microsoft.com/office/drawing/2014/main" id="{E6DB1053-D850-4E63-8973-4B2B41178AF9}"/>
              </a:ext>
            </a:extLst>
          </p:cNvPr>
          <p:cNvCxnSpPr>
            <a:cxnSpLocks/>
            <a:stCxn id="43" idx="3"/>
          </p:cNvCxnSpPr>
          <p:nvPr/>
        </p:nvCxnSpPr>
        <p:spPr>
          <a:xfrm>
            <a:off x="1882173" y="4454928"/>
            <a:ext cx="1638268" cy="1242458"/>
          </a:xfrm>
          <a:prstGeom prst="bentConnector3">
            <a:avLst>
              <a:gd name="adj1" fmla="val 5000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8" name="正方形/長方形 47">
            <a:extLst>
              <a:ext uri="{FF2B5EF4-FFF2-40B4-BE49-F238E27FC236}">
                <a16:creationId xmlns:a16="http://schemas.microsoft.com/office/drawing/2014/main" id="{F851D090-5E35-4CD8-B7BA-C2055B387A17}"/>
              </a:ext>
            </a:extLst>
          </p:cNvPr>
          <p:cNvSpPr/>
          <p:nvPr/>
        </p:nvSpPr>
        <p:spPr>
          <a:xfrm>
            <a:off x="294328" y="7253045"/>
            <a:ext cx="1587845" cy="369332"/>
          </a:xfrm>
          <a:prstGeom prst="rect">
            <a:avLst/>
          </a:prstGeom>
          <a:ln w="158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solidFill>
                  <a:schemeClr val="tx1"/>
                </a:solidFill>
                <a:latin typeface="メイリオ" panose="020B0604030504040204" pitchFamily="50" charset="-128"/>
                <a:ea typeface="メイリオ" panose="020B0604030504040204" pitchFamily="50" charset="-128"/>
              </a:rPr>
              <a:t>LPWA</a:t>
            </a:r>
            <a:r>
              <a:rPr kumimoji="1" lang="ja-JP" altLang="en-US" sz="1400" dirty="0">
                <a:solidFill>
                  <a:schemeClr val="tx1"/>
                </a:solidFill>
                <a:latin typeface="メイリオ" panose="020B0604030504040204" pitchFamily="50" charset="-128"/>
                <a:ea typeface="メイリオ" panose="020B0604030504040204" pitchFamily="50" charset="-128"/>
              </a:rPr>
              <a:t>用アンテナ</a:t>
            </a:r>
            <a:endParaRPr kumimoji="1" lang="en-US" altLang="ja-JP" sz="1400" dirty="0"/>
          </a:p>
        </p:txBody>
      </p:sp>
      <p:cxnSp>
        <p:nvCxnSpPr>
          <p:cNvPr id="49" name="直線矢印コネクタ 48">
            <a:extLst>
              <a:ext uri="{FF2B5EF4-FFF2-40B4-BE49-F238E27FC236}">
                <a16:creationId xmlns:a16="http://schemas.microsoft.com/office/drawing/2014/main" id="{21F0BC9B-6901-436A-A731-2BF44B5839A4}"/>
              </a:ext>
            </a:extLst>
          </p:cNvPr>
          <p:cNvCxnSpPr>
            <a:cxnSpLocks/>
            <a:stCxn id="48" idx="3"/>
          </p:cNvCxnSpPr>
          <p:nvPr/>
        </p:nvCxnSpPr>
        <p:spPr>
          <a:xfrm>
            <a:off x="1882173" y="7437711"/>
            <a:ext cx="1274201" cy="0"/>
          </a:xfrm>
          <a:prstGeom prst="straightConnector1">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7" name="正方形/長方形 56">
            <a:extLst>
              <a:ext uri="{FF2B5EF4-FFF2-40B4-BE49-F238E27FC236}">
                <a16:creationId xmlns:a16="http://schemas.microsoft.com/office/drawing/2014/main" id="{DED53DB8-5387-41CD-9C98-0F5DFEEB1A05}"/>
              </a:ext>
            </a:extLst>
          </p:cNvPr>
          <p:cNvSpPr/>
          <p:nvPr/>
        </p:nvSpPr>
        <p:spPr>
          <a:xfrm>
            <a:off x="4829694" y="4588789"/>
            <a:ext cx="1776700" cy="407814"/>
          </a:xfrm>
          <a:prstGeom prst="rect">
            <a:avLst/>
          </a:prstGeom>
          <a:ln w="15875">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通信基板ケース</a:t>
            </a:r>
            <a:endParaRPr kumimoji="1" lang="en-US" altLang="ja-JP" sz="1400" dirty="0"/>
          </a:p>
        </p:txBody>
      </p:sp>
      <p:cxnSp>
        <p:nvCxnSpPr>
          <p:cNvPr id="58" name="直線矢印コネクタ 57">
            <a:extLst>
              <a:ext uri="{FF2B5EF4-FFF2-40B4-BE49-F238E27FC236}">
                <a16:creationId xmlns:a16="http://schemas.microsoft.com/office/drawing/2014/main" id="{2959B8A2-663A-446B-AD62-5C4F5A924D16}"/>
              </a:ext>
            </a:extLst>
          </p:cNvPr>
          <p:cNvCxnSpPr>
            <a:cxnSpLocks/>
            <a:stCxn id="57" idx="1"/>
          </p:cNvCxnSpPr>
          <p:nvPr/>
        </p:nvCxnSpPr>
        <p:spPr>
          <a:xfrm flipH="1">
            <a:off x="3825976" y="4792696"/>
            <a:ext cx="1003718" cy="110112"/>
          </a:xfrm>
          <a:prstGeom prst="straightConnector1">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090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5D2DC992-B81D-4C63-9A21-0B7CBEC7F7F8}"/>
              </a:ext>
            </a:extLst>
          </p:cNvPr>
          <p:cNvSpPr>
            <a:spLocks noGrp="1"/>
          </p:cNvSpPr>
          <p:nvPr>
            <p:ph type="sldNum" sz="quarter" idx="12"/>
          </p:nvPr>
        </p:nvSpPr>
        <p:spPr>
          <a:xfrm>
            <a:off x="4843463" y="8903100"/>
            <a:ext cx="1543050" cy="527403"/>
          </a:xfrm>
        </p:spPr>
        <p:txBody>
          <a:bodyPr/>
          <a:lstStyle/>
          <a:p>
            <a:fld id="{9DE922E8-CF14-294C-857A-00CAF9992402}" type="slidenum">
              <a:rPr kumimoji="1" lang="ja-JP" altLang="en-US" smtClean="0"/>
              <a:t>8</a:t>
            </a:fld>
            <a:endParaRPr kumimoji="1" lang="ja-JP" altLang="en-US"/>
          </a:p>
        </p:txBody>
      </p:sp>
      <p:sp>
        <p:nvSpPr>
          <p:cNvPr id="15" name="テキスト ボックス 14">
            <a:extLst>
              <a:ext uri="{FF2B5EF4-FFF2-40B4-BE49-F238E27FC236}">
                <a16:creationId xmlns:a16="http://schemas.microsoft.com/office/drawing/2014/main" id="{C0543F74-CF51-4669-838F-9F9BF5019A41}"/>
              </a:ext>
            </a:extLst>
          </p:cNvPr>
          <p:cNvSpPr txBox="1"/>
          <p:nvPr/>
        </p:nvSpPr>
        <p:spPr>
          <a:xfrm>
            <a:off x="791473" y="8022934"/>
            <a:ext cx="5185257" cy="120032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「中継ケーブル」と「</a:t>
            </a:r>
            <a:r>
              <a:rPr lang="en-US" altLang="ja-JP" sz="1200" dirty="0">
                <a:solidFill>
                  <a:schemeClr val="tx1"/>
                </a:solidFill>
                <a:latin typeface="メイリオ" panose="020B0604030504040204" pitchFamily="50" charset="-128"/>
                <a:ea typeface="メイリオ" panose="020B0604030504040204" pitchFamily="50" charset="-128"/>
              </a:rPr>
              <a:t>AC/DC</a:t>
            </a:r>
            <a:r>
              <a:rPr lang="ja-JP" altLang="en-US" sz="1200" dirty="0">
                <a:solidFill>
                  <a:schemeClr val="tx1"/>
                </a:solidFill>
                <a:latin typeface="メイリオ" panose="020B0604030504040204" pitchFamily="50" charset="-128"/>
                <a:ea typeface="メイリオ" panose="020B0604030504040204" pitchFamily="50" charset="-128"/>
              </a:rPr>
              <a:t>アダプタ</a:t>
            </a:r>
            <a:r>
              <a:rPr lang="ja-JP" altLang="en-US" sz="1200" dirty="0">
                <a:latin typeface="メイリオ" panose="020B0604030504040204" pitchFamily="50" charset="-128"/>
                <a:ea typeface="メイリオ" panose="020B0604030504040204" pitchFamily="50" charset="-128"/>
              </a:rPr>
              <a:t>」を接続してください。</a:t>
            </a:r>
            <a:endParaRPr lang="en-US" altLang="ja-JP" sz="1200" dirty="0">
              <a:latin typeface="メイリオ" panose="020B0604030504040204" pitchFamily="50" charset="-128"/>
              <a:ea typeface="メイリオ" panose="020B0604030504040204" pitchFamily="50" charset="-128"/>
            </a:endParaRPr>
          </a:p>
          <a:p>
            <a:br>
              <a:rPr lang="en-US" altLang="ja-JP" sz="1200" dirty="0">
                <a:latin typeface="メイリオ" panose="020B0604030504040204" pitchFamily="50" charset="-128"/>
                <a:ea typeface="メイリオ" panose="020B0604030504040204" pitchFamily="50" charset="-128"/>
              </a:rPr>
            </a:br>
            <a:r>
              <a:rPr lang="ja-JP" altLang="en-US" sz="1200" b="1" dirty="0">
                <a:solidFill>
                  <a:srgbClr val="FF0000"/>
                </a:solidFill>
                <a:latin typeface="メイリオ" panose="020B0604030504040204" pitchFamily="50" charset="-128"/>
                <a:ea typeface="メイリオ" panose="020B0604030504040204" pitchFamily="50" charset="-128"/>
              </a:rPr>
              <a:t>雨量計測機の</a:t>
            </a:r>
            <a:r>
              <a:rPr lang="en-US" altLang="ja-JP" sz="1200" b="1" dirty="0">
                <a:solidFill>
                  <a:srgbClr val="FF0000"/>
                </a:solidFill>
                <a:latin typeface="メイリオ" panose="020B0604030504040204" pitchFamily="50" charset="-128"/>
                <a:ea typeface="メイリオ" panose="020B0604030504040204" pitchFamily="50" charset="-128"/>
              </a:rPr>
              <a:t>AC</a:t>
            </a:r>
            <a:r>
              <a:rPr lang="ja-JP" altLang="en-US" sz="1200" b="1" dirty="0">
                <a:solidFill>
                  <a:srgbClr val="FF0000"/>
                </a:solidFill>
                <a:latin typeface="メイリオ" panose="020B0604030504040204" pitchFamily="50" charset="-128"/>
                <a:ea typeface="メイリオ" panose="020B0604030504040204" pitchFamily="50" charset="-128"/>
              </a:rPr>
              <a:t>アダプタをコンセントに差し込んで電源を</a:t>
            </a:r>
            <a:r>
              <a:rPr lang="en-US" altLang="ja-JP" sz="1200" b="1" dirty="0">
                <a:solidFill>
                  <a:srgbClr val="FF0000"/>
                </a:solidFill>
                <a:latin typeface="メイリオ" panose="020B0604030504040204" pitchFamily="50" charset="-128"/>
                <a:ea typeface="メイリオ" panose="020B0604030504040204" pitchFamily="50" charset="-128"/>
              </a:rPr>
              <a:t>ON</a:t>
            </a:r>
            <a:r>
              <a:rPr lang="ja-JP" altLang="en-US" sz="1200" b="1" dirty="0">
                <a:solidFill>
                  <a:srgbClr val="FF0000"/>
                </a:solidFill>
                <a:latin typeface="メイリオ" panose="020B0604030504040204" pitchFamily="50" charset="-128"/>
                <a:ea typeface="メイリオ" panose="020B0604030504040204" pitchFamily="50" charset="-128"/>
              </a:rPr>
              <a:t>にします</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電源を</a:t>
            </a:r>
            <a:r>
              <a:rPr lang="en-US" altLang="ja-JP" sz="1200" dirty="0">
                <a:latin typeface="メイリオ" panose="020B0604030504040204" pitchFamily="50" charset="-128"/>
                <a:ea typeface="メイリオ" panose="020B0604030504040204" pitchFamily="50" charset="-128"/>
              </a:rPr>
              <a:t>ON</a:t>
            </a:r>
            <a:r>
              <a:rPr lang="ja-JP" altLang="en-US" sz="1200" dirty="0">
                <a:latin typeface="メイリオ" panose="020B0604030504040204" pitchFamily="50" charset="-128"/>
                <a:ea typeface="メイリオ" panose="020B0604030504040204" pitchFamily="50" charset="-128"/>
              </a:rPr>
              <a:t>にすると、雨量計測機は自動的に</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分間</a:t>
            </a:r>
            <a:r>
              <a:rPr lang="en-US" altLang="ja-JP" sz="1200" b="1" dirty="0">
                <a:latin typeface="メイリオ" panose="020B0604030504040204" pitchFamily="50" charset="-128"/>
                <a:ea typeface="メイリオ" panose="020B0604030504040204" pitchFamily="50" charset="-128"/>
              </a:rPr>
              <a:t>Bluetooth</a:t>
            </a:r>
            <a:r>
              <a:rPr lang="ja-JP" altLang="en-US" sz="1200" b="1" dirty="0">
                <a:latin typeface="メイリオ" panose="020B0604030504040204" pitchFamily="50" charset="-128"/>
                <a:ea typeface="メイリオ" panose="020B0604030504040204" pitchFamily="50" charset="-128"/>
              </a:rPr>
              <a:t>接続待機状態</a:t>
            </a:r>
            <a:r>
              <a:rPr lang="ja-JP" altLang="en-US" sz="1200" dirty="0">
                <a:latin typeface="メイリオ" panose="020B0604030504040204" pitchFamily="50" charset="-128"/>
                <a:ea typeface="メイリオ" panose="020B0604030504040204" pitchFamily="50" charset="-128"/>
              </a:rPr>
              <a:t>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8697688-E88B-4E08-86F1-386F75636F94}"/>
              </a:ext>
            </a:extLst>
          </p:cNvPr>
          <p:cNvSpPr txBox="1"/>
          <p:nvPr/>
        </p:nvSpPr>
        <p:spPr>
          <a:xfrm>
            <a:off x="638690" y="1319161"/>
            <a:ext cx="5747823" cy="1200329"/>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Wi-Fi</a:t>
            </a:r>
            <a:r>
              <a:rPr lang="ja-JP" altLang="en-US" sz="1600" b="1" dirty="0">
                <a:latin typeface="メイリオ" panose="020B0604030504040204" pitchFamily="50" charset="-128"/>
                <a:ea typeface="メイリオ" panose="020B0604030504040204" pitchFamily="50" charset="-128"/>
              </a:rPr>
              <a:t>版」「</a:t>
            </a:r>
            <a:r>
              <a:rPr lang="en-US" altLang="ja-JP" sz="1600" b="1" dirty="0">
                <a:latin typeface="メイリオ" panose="020B0604030504040204" pitchFamily="50" charset="-128"/>
                <a:ea typeface="メイリオ" panose="020B0604030504040204" pitchFamily="50" charset="-128"/>
              </a:rPr>
              <a:t>LTE</a:t>
            </a:r>
            <a:r>
              <a:rPr lang="ja-JP" altLang="en-US" sz="1600" b="1" dirty="0">
                <a:latin typeface="メイリオ" panose="020B0604030504040204" pitchFamily="50" charset="-128"/>
                <a:ea typeface="メイリオ" panose="020B0604030504040204" pitchFamily="50" charset="-128"/>
              </a:rPr>
              <a:t>版」「</a:t>
            </a:r>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版」共通の準備になります。</a:t>
            </a:r>
            <a:endParaRPr lang="en-US" altLang="ja-JP" sz="1600" b="1" dirty="0">
              <a:latin typeface="メイリオ" panose="020B0604030504040204" pitchFamily="50" charset="-128"/>
              <a:ea typeface="メイリオ" panose="020B0604030504040204" pitchFamily="50" charset="-128"/>
            </a:endParaRPr>
          </a:p>
          <a:p>
            <a:br>
              <a:rPr lang="en-US" altLang="ja-JP" sz="1400" b="1" dirty="0">
                <a:latin typeface="メイリオ" panose="020B0604030504040204" pitchFamily="50" charset="-128"/>
                <a:ea typeface="メイリオ" panose="020B0604030504040204" pitchFamily="50" charset="-128"/>
              </a:rPr>
            </a:br>
            <a:r>
              <a:rPr lang="ja-JP" altLang="en-US" sz="1400" b="1" dirty="0">
                <a:latin typeface="メイリオ" panose="020B0604030504040204" pitchFamily="50" charset="-128"/>
                <a:ea typeface="メイリオ" panose="020B0604030504040204" pitchFamily="50" charset="-128"/>
              </a:rPr>
              <a:t>　</a:t>
            </a:r>
            <a:r>
              <a:rPr lang="ja-JP" altLang="en-US" sz="1400" b="1" dirty="0">
                <a:solidFill>
                  <a:srgbClr val="FF0000"/>
                </a:solidFill>
                <a:latin typeface="メイリオ" panose="020B0604030504040204" pitchFamily="50" charset="-128"/>
                <a:ea typeface="メイリオ" panose="020B0604030504040204" pitchFamily="50" charset="-128"/>
              </a:rPr>
              <a:t>「</a:t>
            </a:r>
            <a:r>
              <a:rPr lang="en-US" altLang="ja-JP" sz="1400" b="1" dirty="0">
                <a:solidFill>
                  <a:srgbClr val="FF0000"/>
                </a:solidFill>
                <a:latin typeface="メイリオ" panose="020B0604030504040204" pitchFamily="50" charset="-128"/>
                <a:ea typeface="メイリオ" panose="020B0604030504040204" pitchFamily="50" charset="-128"/>
              </a:rPr>
              <a:t>LTE</a:t>
            </a:r>
            <a:r>
              <a:rPr lang="ja-JP" altLang="en-US" sz="1400" b="1" dirty="0">
                <a:solidFill>
                  <a:srgbClr val="FF0000"/>
                </a:solidFill>
                <a:latin typeface="メイリオ" panose="020B0604030504040204" pitchFamily="50" charset="-128"/>
                <a:ea typeface="メイリオ" panose="020B0604030504040204" pitchFamily="50" charset="-128"/>
              </a:rPr>
              <a:t>版」と「</a:t>
            </a:r>
            <a:r>
              <a:rPr lang="en-US" altLang="ja-JP" sz="1400" b="1" dirty="0">
                <a:solidFill>
                  <a:srgbClr val="FF0000"/>
                </a:solidFill>
                <a:latin typeface="メイリオ" panose="020B0604030504040204" pitchFamily="50" charset="-128"/>
                <a:ea typeface="メイリオ" panose="020B0604030504040204" pitchFamily="50" charset="-128"/>
              </a:rPr>
              <a:t>LPWA</a:t>
            </a:r>
            <a:r>
              <a:rPr lang="ja-JP" altLang="en-US" sz="1400" b="1" dirty="0">
                <a:solidFill>
                  <a:srgbClr val="FF0000"/>
                </a:solidFill>
                <a:latin typeface="メイリオ" panose="020B0604030504040204" pitchFamily="50" charset="-128"/>
                <a:ea typeface="メイリオ" panose="020B0604030504040204" pitchFamily="50" charset="-128"/>
              </a:rPr>
              <a:t>版」 はそれぞれの事前準備が必要になります。</a:t>
            </a:r>
            <a:br>
              <a:rPr lang="en-US" altLang="ja-JP" sz="1400" b="1" dirty="0">
                <a:solidFill>
                  <a:srgbClr val="FF0000"/>
                </a:solidFill>
                <a:latin typeface="メイリオ" panose="020B0604030504040204" pitchFamily="50" charset="-128"/>
                <a:ea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rPr>
              <a:t>　　事前準備終了後にこちらの作業を行ってください。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rPr>
              <a:t>Wi-Fi</a:t>
            </a:r>
            <a:r>
              <a:rPr lang="ja-JP" altLang="en-US" sz="1400" b="1" dirty="0">
                <a:latin typeface="メイリオ" panose="020B0604030504040204" pitchFamily="50" charset="-128"/>
                <a:ea typeface="メイリオ" panose="020B0604030504040204" pitchFamily="50" charset="-128"/>
              </a:rPr>
              <a:t>版」のお客様はこのまま進めてください。</a:t>
            </a:r>
            <a:endParaRPr lang="en-US" altLang="ja-JP" sz="14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F47A8CAE-0A06-4B19-B2AB-54563C724016}"/>
              </a:ext>
            </a:extLst>
          </p:cNvPr>
          <p:cNvSpPr txBox="1"/>
          <p:nvPr/>
        </p:nvSpPr>
        <p:spPr>
          <a:xfrm>
            <a:off x="7362700" y="4663187"/>
            <a:ext cx="6126187" cy="2031325"/>
          </a:xfrm>
          <a:prstGeom prst="rect">
            <a:avLst/>
          </a:prstGeom>
          <a:solidFill>
            <a:srgbClr val="FF0000"/>
          </a:solidFill>
        </p:spPr>
        <p:txBody>
          <a:bodyPr wrap="square" rtlCol="0">
            <a:spAutoFit/>
          </a:bodyPr>
          <a:lstStyle/>
          <a:p>
            <a:r>
              <a:rPr kumimoji="1" lang="ja-JP" altLang="en-US" dirty="0">
                <a:solidFill>
                  <a:schemeClr val="bg1"/>
                </a:solidFill>
              </a:rPr>
              <a:t>雨量計との接続ケーブルの設置と、</a:t>
            </a:r>
            <a:endParaRPr kumimoji="1" lang="en-US" altLang="ja-JP" dirty="0">
              <a:solidFill>
                <a:schemeClr val="bg1"/>
              </a:solidFill>
            </a:endParaRPr>
          </a:p>
          <a:p>
            <a:r>
              <a:rPr lang="ja-JP" altLang="en-US" dirty="0">
                <a:solidFill>
                  <a:schemeClr val="bg1"/>
                </a:solidFill>
              </a:rPr>
              <a:t>電源ケーブルとの接続がくっついてしまってる？</a:t>
            </a:r>
            <a:endParaRPr lang="en-US" altLang="ja-JP" dirty="0">
              <a:solidFill>
                <a:schemeClr val="bg1"/>
              </a:solidFill>
            </a:endParaRPr>
          </a:p>
          <a:p>
            <a:r>
              <a:rPr kumimoji="1" lang="ja-JP" altLang="en-US" dirty="0">
                <a:solidFill>
                  <a:schemeClr val="bg1"/>
                </a:solidFill>
              </a:rPr>
              <a:t>別で分かるようにしてくださいな。</a:t>
            </a:r>
            <a:endParaRPr kumimoji="1" lang="en-US" altLang="ja-JP" dirty="0">
              <a:solidFill>
                <a:schemeClr val="bg1"/>
              </a:solidFill>
            </a:endParaRPr>
          </a:p>
          <a:p>
            <a:r>
              <a:rPr lang="ja-JP" altLang="en-US" dirty="0">
                <a:solidFill>
                  <a:schemeClr val="bg1"/>
                </a:solidFill>
              </a:rPr>
              <a:t>１、雨量計との接続</a:t>
            </a:r>
            <a:endParaRPr lang="en-US" altLang="ja-JP" dirty="0">
              <a:solidFill>
                <a:schemeClr val="bg1"/>
              </a:solidFill>
            </a:endParaRPr>
          </a:p>
          <a:p>
            <a:r>
              <a:rPr kumimoji="1" lang="ja-JP" altLang="en-US" dirty="0">
                <a:solidFill>
                  <a:schemeClr val="bg1"/>
                </a:solidFill>
              </a:rPr>
              <a:t>２、電源との接続</a:t>
            </a:r>
            <a:br>
              <a:rPr kumimoji="1" lang="en-US" altLang="ja-JP" dirty="0">
                <a:solidFill>
                  <a:schemeClr val="bg1"/>
                </a:solidFill>
              </a:rPr>
            </a:br>
            <a:r>
              <a:rPr kumimoji="1" lang="ja-JP" altLang="en-US" dirty="0">
                <a:solidFill>
                  <a:schemeClr val="bg1"/>
                </a:solidFill>
              </a:rPr>
              <a:t>（最後に電源ケーブルを</a:t>
            </a:r>
            <a:r>
              <a:rPr lang="ja-JP" altLang="en-US" dirty="0">
                <a:solidFill>
                  <a:schemeClr val="bg1"/>
                </a:solidFill>
              </a:rPr>
              <a:t>コンセントに差し込んでもらうと、</a:t>
            </a:r>
            <a:r>
              <a:rPr lang="en-US" altLang="ja-JP" dirty="0">
                <a:solidFill>
                  <a:schemeClr val="bg1"/>
                </a:solidFill>
              </a:rPr>
              <a:t>MORITO</a:t>
            </a:r>
            <a:r>
              <a:rPr lang="ja-JP" altLang="en-US" dirty="0">
                <a:solidFill>
                  <a:schemeClr val="bg1"/>
                </a:solidFill>
              </a:rPr>
              <a:t>が起動）</a:t>
            </a:r>
            <a:endParaRPr kumimoji="1" lang="ja-JP" altLang="en-US" dirty="0">
              <a:solidFill>
                <a:schemeClr val="bg1"/>
              </a:solidFill>
            </a:endParaRPr>
          </a:p>
        </p:txBody>
      </p:sp>
      <p:sp>
        <p:nvSpPr>
          <p:cNvPr id="21" name="正方形/長方形 20">
            <a:extLst>
              <a:ext uri="{FF2B5EF4-FFF2-40B4-BE49-F238E27FC236}">
                <a16:creationId xmlns:a16="http://schemas.microsoft.com/office/drawing/2014/main" id="{FB02914B-32D4-462E-8991-6838FBC70866}"/>
              </a:ext>
            </a:extLst>
          </p:cNvPr>
          <p:cNvSpPr/>
          <p:nvPr/>
        </p:nvSpPr>
        <p:spPr>
          <a:xfrm>
            <a:off x="7095501" y="2364964"/>
            <a:ext cx="4885509" cy="14769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11/10</a:t>
            </a:r>
            <a:r>
              <a:rPr kumimoji="1" lang="ja-JP" altLang="en-US" dirty="0"/>
              <a:t>画像とテキスト差替え済み</a:t>
            </a:r>
          </a:p>
        </p:txBody>
      </p:sp>
      <p:sp>
        <p:nvSpPr>
          <p:cNvPr id="22" name="角丸四角形 1">
            <a:extLst>
              <a:ext uri="{FF2B5EF4-FFF2-40B4-BE49-F238E27FC236}">
                <a16:creationId xmlns:a16="http://schemas.microsoft.com/office/drawing/2014/main" id="{88E683CA-36AC-4161-9409-B738AE69D25C}"/>
              </a:ext>
            </a:extLst>
          </p:cNvPr>
          <p:cNvSpPr/>
          <p:nvPr/>
        </p:nvSpPr>
        <p:spPr>
          <a:xfrm>
            <a:off x="433218" y="388065"/>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端末の準備</a:t>
            </a:r>
            <a:r>
              <a:rPr kumimoji="1" lang="en-US" altLang="ja-JP" sz="2000" dirty="0">
                <a:solidFill>
                  <a:schemeClr val="bg1"/>
                </a:solidFill>
                <a:latin typeface="メイリオ" panose="020B0604030504040204" pitchFamily="50" charset="-128"/>
                <a:ea typeface="メイリオ" panose="020B0604030504040204" pitchFamily="50" charset="-128"/>
              </a:rPr>
              <a:t>(</a:t>
            </a:r>
            <a:r>
              <a:rPr kumimoji="1" lang="ja-JP" altLang="en-US" sz="2000" dirty="0">
                <a:solidFill>
                  <a:schemeClr val="bg1"/>
                </a:solidFill>
                <a:latin typeface="メイリオ" panose="020B0604030504040204" pitchFamily="50" charset="-128"/>
                <a:ea typeface="メイリオ" panose="020B0604030504040204" pitchFamily="50" charset="-128"/>
              </a:rPr>
              <a:t>共通</a:t>
            </a:r>
            <a:r>
              <a:rPr kumimoji="1" lang="en-US" altLang="ja-JP" sz="2000" dirty="0">
                <a:solidFill>
                  <a:schemeClr val="bg1"/>
                </a:solidFill>
                <a:latin typeface="メイリオ" panose="020B0604030504040204" pitchFamily="50" charset="-128"/>
                <a:ea typeface="メイリオ" panose="020B0604030504040204" pitchFamily="50" charset="-128"/>
              </a:rPr>
              <a:t>)</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52D3902F-1BE0-4739-A1FC-3DB3035A6915}"/>
              </a:ext>
            </a:extLst>
          </p:cNvPr>
          <p:cNvSpPr txBox="1"/>
          <p:nvPr/>
        </p:nvSpPr>
        <p:spPr>
          <a:xfrm>
            <a:off x="874425" y="4817500"/>
            <a:ext cx="5482429" cy="646331"/>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「雨量計測機本体」と「中継ケーブル」を図のように接続してください。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コードはしっかりと挿し込んで接続してください。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srgbClr val="00B050"/>
                </a:solidFill>
                <a:latin typeface="メイリオ" panose="020B0604030504040204" pitchFamily="50" charset="-128"/>
                <a:ea typeface="メイリオ" panose="020B0604030504040204" pitchFamily="50" charset="-128"/>
              </a:rPr>
              <a:t>接続口の突起の位置が合うように差し込めるようになっています。</a:t>
            </a:r>
            <a:endParaRPr lang="en-US" altLang="ja-JP" sz="1200" dirty="0">
              <a:solidFill>
                <a:srgbClr val="00B050"/>
              </a:solidFill>
              <a:latin typeface="メイリオ" panose="020B0604030504040204" pitchFamily="50" charset="-128"/>
              <a:ea typeface="メイリオ" panose="020B0604030504040204" pitchFamily="50" charset="-128"/>
            </a:endParaRPr>
          </a:p>
        </p:txBody>
      </p:sp>
      <p:grpSp>
        <p:nvGrpSpPr>
          <p:cNvPr id="33" name="グループ化 32">
            <a:extLst>
              <a:ext uri="{FF2B5EF4-FFF2-40B4-BE49-F238E27FC236}">
                <a16:creationId xmlns:a16="http://schemas.microsoft.com/office/drawing/2014/main" id="{362834AA-8B59-4365-AC96-06CF99F5C4B0}"/>
              </a:ext>
            </a:extLst>
          </p:cNvPr>
          <p:cNvGrpSpPr/>
          <p:nvPr/>
        </p:nvGrpSpPr>
        <p:grpSpPr>
          <a:xfrm>
            <a:off x="1208116" y="5673714"/>
            <a:ext cx="1582734" cy="2185159"/>
            <a:chOff x="826296" y="5654852"/>
            <a:chExt cx="2028345" cy="2800380"/>
          </a:xfrm>
        </p:grpSpPr>
        <p:pic>
          <p:nvPicPr>
            <p:cNvPr id="34" name="図 33" descr="屋内, 電子機器, テーブル, 座る が含まれている画像&#10;&#10;自動的に生成された説明">
              <a:extLst>
                <a:ext uri="{FF2B5EF4-FFF2-40B4-BE49-F238E27FC236}">
                  <a16:creationId xmlns:a16="http://schemas.microsoft.com/office/drawing/2014/main" id="{B5D3A0EF-CAB9-4A6B-9B87-6FB2DE70DE51}"/>
                </a:ext>
              </a:extLst>
            </p:cNvPr>
            <p:cNvPicPr>
              <a:picLocks noChangeAspect="1"/>
            </p:cNvPicPr>
            <p:nvPr/>
          </p:nvPicPr>
          <p:blipFill>
            <a:blip r:embed="rId2"/>
            <a:stretch>
              <a:fillRect/>
            </a:stretch>
          </p:blipFill>
          <p:spPr>
            <a:xfrm>
              <a:off x="826296" y="5654852"/>
              <a:ext cx="2028345" cy="2800380"/>
            </a:xfrm>
            <a:prstGeom prst="rect">
              <a:avLst/>
            </a:prstGeom>
          </p:spPr>
        </p:pic>
        <p:sp>
          <p:nvSpPr>
            <p:cNvPr id="35" name="正方形/長方形 34">
              <a:extLst>
                <a:ext uri="{FF2B5EF4-FFF2-40B4-BE49-F238E27FC236}">
                  <a16:creationId xmlns:a16="http://schemas.microsoft.com/office/drawing/2014/main" id="{544AF0E8-16F8-4A25-8D8C-0A054046FF83}"/>
                </a:ext>
              </a:extLst>
            </p:cNvPr>
            <p:cNvSpPr/>
            <p:nvPr/>
          </p:nvSpPr>
          <p:spPr>
            <a:xfrm>
              <a:off x="1089871" y="6955352"/>
              <a:ext cx="553168" cy="7918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図 35" descr="屋内, テーブル, 小さい, 座る が含まれている画像&#10;&#10;自動的に生成された説明">
            <a:extLst>
              <a:ext uri="{FF2B5EF4-FFF2-40B4-BE49-F238E27FC236}">
                <a16:creationId xmlns:a16="http://schemas.microsoft.com/office/drawing/2014/main" id="{B13AECC2-1574-4793-9FDD-3AF16A4060D7}"/>
              </a:ext>
            </a:extLst>
          </p:cNvPr>
          <p:cNvPicPr>
            <a:picLocks noChangeAspect="1"/>
          </p:cNvPicPr>
          <p:nvPr/>
        </p:nvPicPr>
        <p:blipFill>
          <a:blip r:embed="rId3"/>
          <a:stretch>
            <a:fillRect/>
          </a:stretch>
        </p:blipFill>
        <p:spPr>
          <a:xfrm>
            <a:off x="664729" y="2554400"/>
            <a:ext cx="1886244" cy="2203207"/>
          </a:xfrm>
          <a:prstGeom prst="rect">
            <a:avLst/>
          </a:prstGeom>
        </p:spPr>
      </p:pic>
      <p:grpSp>
        <p:nvGrpSpPr>
          <p:cNvPr id="37" name="グループ化 36">
            <a:extLst>
              <a:ext uri="{FF2B5EF4-FFF2-40B4-BE49-F238E27FC236}">
                <a16:creationId xmlns:a16="http://schemas.microsoft.com/office/drawing/2014/main" id="{7140903A-90D0-481C-8ADE-CDC90ACE80B1}"/>
              </a:ext>
            </a:extLst>
          </p:cNvPr>
          <p:cNvGrpSpPr/>
          <p:nvPr/>
        </p:nvGrpSpPr>
        <p:grpSpPr>
          <a:xfrm>
            <a:off x="3512601" y="5694548"/>
            <a:ext cx="1582734" cy="2185159"/>
            <a:chOff x="3917176" y="5742097"/>
            <a:chExt cx="1360645" cy="1878538"/>
          </a:xfrm>
        </p:grpSpPr>
        <p:pic>
          <p:nvPicPr>
            <p:cNvPr id="38" name="図 37" descr="屋内, テーブル, 座る, 机 が含まれている画像&#10;&#10;自動的に生成された説明">
              <a:extLst>
                <a:ext uri="{FF2B5EF4-FFF2-40B4-BE49-F238E27FC236}">
                  <a16:creationId xmlns:a16="http://schemas.microsoft.com/office/drawing/2014/main" id="{A6716CBF-3520-4026-969F-F6FB12E37CE6}"/>
                </a:ext>
              </a:extLst>
            </p:cNvPr>
            <p:cNvPicPr>
              <a:picLocks noChangeAspect="1"/>
            </p:cNvPicPr>
            <p:nvPr/>
          </p:nvPicPr>
          <p:blipFill>
            <a:blip r:embed="rId4"/>
            <a:stretch>
              <a:fillRect/>
            </a:stretch>
          </p:blipFill>
          <p:spPr>
            <a:xfrm>
              <a:off x="3917176" y="5742097"/>
              <a:ext cx="1360645" cy="1878538"/>
            </a:xfrm>
            <a:prstGeom prst="rect">
              <a:avLst/>
            </a:prstGeom>
          </p:spPr>
        </p:pic>
        <p:sp>
          <p:nvSpPr>
            <p:cNvPr id="39" name="正方形/長方形 38">
              <a:extLst>
                <a:ext uri="{FF2B5EF4-FFF2-40B4-BE49-F238E27FC236}">
                  <a16:creationId xmlns:a16="http://schemas.microsoft.com/office/drawing/2014/main" id="{86673097-60F2-4321-82BC-6D3C1D30CEA6}"/>
                </a:ext>
              </a:extLst>
            </p:cNvPr>
            <p:cNvSpPr/>
            <p:nvPr/>
          </p:nvSpPr>
          <p:spPr>
            <a:xfrm>
              <a:off x="4083274" y="6786793"/>
              <a:ext cx="461304" cy="5264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1FD6D32D-4282-4D09-98A8-B08A81DB787F}"/>
              </a:ext>
            </a:extLst>
          </p:cNvPr>
          <p:cNvGrpSpPr/>
          <p:nvPr/>
        </p:nvGrpSpPr>
        <p:grpSpPr>
          <a:xfrm>
            <a:off x="2996491" y="2554400"/>
            <a:ext cx="1608504" cy="1619355"/>
            <a:chOff x="774427" y="6487685"/>
            <a:chExt cx="2422851" cy="2413776"/>
          </a:xfrm>
        </p:grpSpPr>
        <p:pic>
          <p:nvPicPr>
            <p:cNvPr id="41" name="図 40" descr="手の上に置かれたカメラ&#10;&#10;中程度の精度で自動的に生成された説明">
              <a:extLst>
                <a:ext uri="{FF2B5EF4-FFF2-40B4-BE49-F238E27FC236}">
                  <a16:creationId xmlns:a16="http://schemas.microsoft.com/office/drawing/2014/main" id="{AA5CAD2D-4841-453D-AB30-EBBD732E63E5}"/>
                </a:ext>
              </a:extLst>
            </p:cNvPr>
            <p:cNvPicPr>
              <a:picLocks noChangeAspect="1"/>
            </p:cNvPicPr>
            <p:nvPr/>
          </p:nvPicPr>
          <p:blipFill>
            <a:blip r:embed="rId5"/>
            <a:stretch>
              <a:fillRect/>
            </a:stretch>
          </p:blipFill>
          <p:spPr>
            <a:xfrm>
              <a:off x="774427" y="6487685"/>
              <a:ext cx="2422851" cy="2413776"/>
            </a:xfrm>
            <a:prstGeom prst="rect">
              <a:avLst/>
            </a:prstGeom>
          </p:spPr>
        </p:pic>
        <p:cxnSp>
          <p:nvCxnSpPr>
            <p:cNvPr id="42" name="直線矢印コネクタ 41">
              <a:extLst>
                <a:ext uri="{FF2B5EF4-FFF2-40B4-BE49-F238E27FC236}">
                  <a16:creationId xmlns:a16="http://schemas.microsoft.com/office/drawing/2014/main" id="{C8703498-EF15-4210-9315-69F7F33F66C1}"/>
                </a:ext>
              </a:extLst>
            </p:cNvPr>
            <p:cNvCxnSpPr>
              <a:cxnSpLocks/>
            </p:cNvCxnSpPr>
            <p:nvPr/>
          </p:nvCxnSpPr>
          <p:spPr>
            <a:xfrm flipH="1" flipV="1">
              <a:off x="1303194" y="7218998"/>
              <a:ext cx="1346362" cy="9601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3F5E490-3867-4721-8643-7777B6F3E604}"/>
                </a:ext>
              </a:extLst>
            </p:cNvPr>
            <p:cNvCxnSpPr>
              <a:cxnSpLocks/>
            </p:cNvCxnSpPr>
            <p:nvPr/>
          </p:nvCxnSpPr>
          <p:spPr>
            <a:xfrm flipH="1" flipV="1">
              <a:off x="1560576" y="7120128"/>
              <a:ext cx="914400" cy="780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正方形/長方形 43">
            <a:extLst>
              <a:ext uri="{FF2B5EF4-FFF2-40B4-BE49-F238E27FC236}">
                <a16:creationId xmlns:a16="http://schemas.microsoft.com/office/drawing/2014/main" id="{AF17E2DF-2430-4086-87C7-D97C7D479CC2}"/>
              </a:ext>
            </a:extLst>
          </p:cNvPr>
          <p:cNvSpPr/>
          <p:nvPr/>
        </p:nvSpPr>
        <p:spPr>
          <a:xfrm>
            <a:off x="791473" y="2798065"/>
            <a:ext cx="937992" cy="115548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a:extLst>
              <a:ext uri="{FF2B5EF4-FFF2-40B4-BE49-F238E27FC236}">
                <a16:creationId xmlns:a16="http://schemas.microsoft.com/office/drawing/2014/main" id="{9320647B-DC72-4662-925D-2393BE6394D3}"/>
              </a:ext>
            </a:extLst>
          </p:cNvPr>
          <p:cNvCxnSpPr>
            <a:cxnSpLocks/>
            <a:stCxn id="44" idx="3"/>
            <a:endCxn id="41" idx="1"/>
          </p:cNvCxnSpPr>
          <p:nvPr/>
        </p:nvCxnSpPr>
        <p:spPr>
          <a:xfrm flipV="1">
            <a:off x="1729465" y="3364078"/>
            <a:ext cx="1267026" cy="11727"/>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6" name="図 45" descr="瓶を持っている手&#10;&#10;低い精度で自動的に生成された説明">
            <a:extLst>
              <a:ext uri="{FF2B5EF4-FFF2-40B4-BE49-F238E27FC236}">
                <a16:creationId xmlns:a16="http://schemas.microsoft.com/office/drawing/2014/main" id="{1E5210E4-BCF6-4D5F-AE36-FB144FA02E22}"/>
              </a:ext>
            </a:extLst>
          </p:cNvPr>
          <p:cNvPicPr>
            <a:picLocks noChangeAspect="1"/>
          </p:cNvPicPr>
          <p:nvPr/>
        </p:nvPicPr>
        <p:blipFill rotWithShape="1">
          <a:blip r:embed="rId6"/>
          <a:srcRect t="10837"/>
          <a:stretch/>
        </p:blipFill>
        <p:spPr>
          <a:xfrm>
            <a:off x="4696927" y="3045024"/>
            <a:ext cx="1614480" cy="1653762"/>
          </a:xfrm>
          <a:prstGeom prst="rect">
            <a:avLst/>
          </a:prstGeom>
        </p:spPr>
      </p:pic>
      <p:sp>
        <p:nvSpPr>
          <p:cNvPr id="47" name="正方形/長方形 46">
            <a:extLst>
              <a:ext uri="{FF2B5EF4-FFF2-40B4-BE49-F238E27FC236}">
                <a16:creationId xmlns:a16="http://schemas.microsoft.com/office/drawing/2014/main" id="{9A61E890-4F2F-4859-8568-81AE5471E462}"/>
              </a:ext>
            </a:extLst>
          </p:cNvPr>
          <p:cNvSpPr/>
          <p:nvPr/>
        </p:nvSpPr>
        <p:spPr>
          <a:xfrm>
            <a:off x="5050513" y="3497638"/>
            <a:ext cx="582329" cy="762933"/>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3805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- 1</a:t>
            </a: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p:txBody>
          <a:bodyPr/>
          <a:lstStyle/>
          <a:p>
            <a:fld id="{9DE922E8-CF14-294C-857A-00CAF9992402}" type="slidenum">
              <a:rPr kumimoji="1" lang="ja-JP" altLang="en-US" smtClean="0"/>
              <a:t>9</a:t>
            </a:fld>
            <a:endParaRPr kumimoji="1" lang="ja-JP" altLang="en-US"/>
          </a:p>
        </p:txBody>
      </p:sp>
      <p:sp>
        <p:nvSpPr>
          <p:cNvPr id="12" name="テキスト ボックス 11">
            <a:extLst>
              <a:ext uri="{FF2B5EF4-FFF2-40B4-BE49-F238E27FC236}">
                <a16:creationId xmlns:a16="http://schemas.microsoft.com/office/drawing/2014/main" id="{0D5FEC9A-6479-452F-8F83-DE9C110A06D1}"/>
              </a:ext>
            </a:extLst>
          </p:cNvPr>
          <p:cNvSpPr txBox="1"/>
          <p:nvPr/>
        </p:nvSpPr>
        <p:spPr>
          <a:xfrm>
            <a:off x="747572" y="1729253"/>
            <a:ext cx="5875506" cy="954107"/>
          </a:xfrm>
          <a:prstGeom prst="rect">
            <a:avLst/>
          </a:prstGeom>
          <a:noFill/>
        </p:spPr>
        <p:txBody>
          <a:bodyPr wrap="square">
            <a:spAutoFit/>
          </a:bodyPr>
          <a:lstStyle/>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LTE</a:t>
            </a:r>
            <a:r>
              <a:rPr lang="ja-JP" altLang="en-US" sz="1400" dirty="0">
                <a:latin typeface="メイリオ" panose="020B0604030504040204" pitchFamily="50" charset="-128"/>
                <a:ea typeface="メイリオ" panose="020B0604030504040204" pitchFamily="50" charset="-128"/>
              </a:rPr>
              <a:t>版は</a:t>
            </a: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の挿入が必要となります。</a:t>
            </a: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（ドコモ回線）をご用意ください。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は「</a:t>
            </a:r>
            <a:r>
              <a:rPr lang="en-US" altLang="ja-JP" sz="1400" dirty="0">
                <a:latin typeface="メイリオ" panose="020B0604030504040204" pitchFamily="50" charset="-128"/>
                <a:ea typeface="メイリオ" panose="020B0604030504040204" pitchFamily="50" charset="-128"/>
              </a:rPr>
              <a:t>nano</a:t>
            </a:r>
            <a:r>
              <a:rPr lang="ja-JP" altLang="en-US" sz="1400" dirty="0">
                <a:latin typeface="メイリオ" panose="020B0604030504040204" pitchFamily="50" charset="-128"/>
                <a:ea typeface="メイリオ" panose="020B0604030504040204" pitchFamily="50" charset="-128"/>
              </a:rPr>
              <a:t>サイズ」でご用意ください。</a:t>
            </a:r>
            <a:r>
              <a:rPr lang="en-US" altLang="ja-JP" sz="1400" dirty="0">
                <a:latin typeface="メイリオ" panose="020B0604030504040204" pitchFamily="50" charset="-128"/>
                <a:ea typeface="メイリオ" panose="020B0604030504040204" pitchFamily="50" charset="-128"/>
              </a:rPr>
              <a:t>(</a:t>
            </a:r>
            <a:r>
              <a:rPr lang="en-US" altLang="ja-JP" sz="1400" b="0" i="0" dirty="0">
                <a:solidFill>
                  <a:srgbClr val="521505"/>
                </a:solidFill>
                <a:effectLst/>
                <a:latin typeface="Hiragino Sans"/>
              </a:rPr>
              <a:t>12.3mm×8.8mm)</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4B7BC082-2305-4E51-B6ED-374C4B847465}"/>
              </a:ext>
            </a:extLst>
          </p:cNvPr>
          <p:cNvSpPr txBox="1"/>
          <p:nvPr/>
        </p:nvSpPr>
        <p:spPr>
          <a:xfrm>
            <a:off x="808181" y="7505193"/>
            <a:ext cx="5875506" cy="461665"/>
          </a:xfrm>
          <a:prstGeom prst="rect">
            <a:avLst/>
          </a:prstGeom>
          <a:noFill/>
        </p:spPr>
        <p:txBody>
          <a:bodyPr wrap="square">
            <a:spAutoFit/>
          </a:bodyPr>
          <a:lstStyle/>
          <a:p>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データ</a:t>
            </a:r>
            <a:r>
              <a:rPr lang="en-US" altLang="ja-JP" sz="1200" dirty="0">
                <a:solidFill>
                  <a:srgbClr val="FF0000"/>
                </a:solidFill>
                <a:latin typeface="メイリオ" panose="020B0604030504040204" pitchFamily="50" charset="-128"/>
                <a:ea typeface="メイリオ" panose="020B0604030504040204" pitchFamily="50" charset="-128"/>
              </a:rPr>
              <a:t>SIM</a:t>
            </a:r>
            <a:r>
              <a:rPr lang="ja-JP" altLang="en-US" sz="1200" dirty="0">
                <a:solidFill>
                  <a:srgbClr val="FF0000"/>
                </a:solidFill>
                <a:latin typeface="メイリオ" panose="020B0604030504040204" pitchFamily="50" charset="-128"/>
                <a:ea typeface="メイリオ" panose="020B0604030504040204" pitchFamily="50" charset="-128"/>
              </a:rPr>
              <a:t>の利用料はお客様のご負担となります。</a:t>
            </a:r>
            <a:endParaRPr lang="en-US" altLang="ja-JP" sz="1200" dirty="0">
              <a:solidFill>
                <a:srgbClr val="FF0000"/>
              </a:solidFill>
              <a:latin typeface="メイリオ" panose="020B0604030504040204" pitchFamily="50" charset="-128"/>
              <a:ea typeface="メイリオ" panose="020B0604030504040204" pitchFamily="50" charset="-128"/>
            </a:endParaRPr>
          </a:p>
          <a:p>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容量は　</a:t>
            </a:r>
            <a:r>
              <a:rPr lang="en-US" altLang="ja-JP" sz="1200" dirty="0">
                <a:solidFill>
                  <a:srgbClr val="FF0000"/>
                </a:solidFill>
                <a:latin typeface="メイリオ" panose="020B0604030504040204" pitchFamily="50" charset="-128"/>
                <a:ea typeface="メイリオ" panose="020B0604030504040204" pitchFamily="50" charset="-128"/>
              </a:rPr>
              <a:t>1GB/</a:t>
            </a:r>
            <a:r>
              <a:rPr lang="ja-JP" altLang="en-US" sz="1200" dirty="0">
                <a:solidFill>
                  <a:srgbClr val="FF0000"/>
                </a:solidFill>
                <a:latin typeface="メイリオ" panose="020B0604030504040204" pitchFamily="50" charset="-128"/>
                <a:ea typeface="メイリオ" panose="020B0604030504040204" pitchFamily="50" charset="-128"/>
              </a:rPr>
              <a:t>月間　はかかりません。</a:t>
            </a:r>
            <a:endParaRPr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CDDDAC1-7036-4B7F-AB1D-1EADDA6BFC54}"/>
              </a:ext>
            </a:extLst>
          </p:cNvPr>
          <p:cNvSpPr txBox="1"/>
          <p:nvPr/>
        </p:nvSpPr>
        <p:spPr>
          <a:xfrm>
            <a:off x="1076238" y="2746763"/>
            <a:ext cx="4754009" cy="2308324"/>
          </a:xfrm>
          <a:prstGeom prst="rect">
            <a:avLst/>
          </a:prstGeom>
          <a:noFill/>
        </p:spPr>
        <p:txBody>
          <a:bodyPr wrap="square">
            <a:spAutoFit/>
          </a:bodyPr>
          <a:lstStyle/>
          <a:p>
            <a:r>
              <a:rPr lang="en-US" altLang="ja-JP" sz="1600" b="1" u="sng" dirty="0">
                <a:latin typeface="メイリオ" panose="020B0604030504040204" pitchFamily="50" charset="-128"/>
                <a:ea typeface="メイリオ" panose="020B0604030504040204" pitchFamily="50" charset="-128"/>
              </a:rPr>
              <a:t>DOCOMO</a:t>
            </a:r>
            <a:r>
              <a:rPr lang="ja-JP" altLang="en-US" sz="1600" b="1" u="sng" dirty="0">
                <a:latin typeface="メイリオ" panose="020B0604030504040204" pitchFamily="50" charset="-128"/>
                <a:ea typeface="メイリオ" panose="020B0604030504040204" pitchFamily="50" charset="-128"/>
              </a:rPr>
              <a:t>回線のデータ</a:t>
            </a:r>
            <a:r>
              <a:rPr lang="en-US" altLang="ja-JP" sz="1600" b="1" u="sng" dirty="0">
                <a:latin typeface="メイリオ" panose="020B0604030504040204" pitchFamily="50" charset="-128"/>
                <a:ea typeface="メイリオ" panose="020B0604030504040204" pitchFamily="50" charset="-128"/>
              </a:rPr>
              <a:t>SIM</a:t>
            </a:r>
            <a:r>
              <a:rPr lang="ja-JP" altLang="en-US" sz="1600" b="1" u="sng" dirty="0">
                <a:latin typeface="メイリオ" panose="020B0604030504040204" pitchFamily="50" charset="-128"/>
                <a:ea typeface="メイリオ" panose="020B0604030504040204" pitchFamily="50" charset="-128"/>
              </a:rPr>
              <a:t>例</a:t>
            </a:r>
            <a:endParaRPr lang="en-US" altLang="ja-JP" sz="1600" b="1" u="sng"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DOCOMO</a:t>
            </a:r>
            <a:r>
              <a:rPr lang="ja-JP" altLang="en-US" sz="1600" b="1" dirty="0">
                <a:latin typeface="メイリオ" panose="020B0604030504040204" pitchFamily="50" charset="-128"/>
                <a:ea typeface="メイリオ" panose="020B0604030504040204" pitchFamily="50" charset="-128"/>
              </a:rPr>
              <a:t>契約　データのみ</a:t>
            </a:r>
            <a:r>
              <a:rPr lang="en-US" altLang="ja-JP" sz="1600" b="1" dirty="0">
                <a:latin typeface="メイリオ" panose="020B0604030504040204" pitchFamily="50" charset="-128"/>
                <a:ea typeface="メイリオ" panose="020B0604030504040204" pitchFamily="50" charset="-128"/>
              </a:rPr>
              <a:t>SIM</a:t>
            </a:r>
          </a:p>
          <a:p>
            <a:r>
              <a:rPr lang="ja-JP" altLang="en-US" sz="1600" b="1" dirty="0">
                <a:latin typeface="メイリオ" panose="020B0604030504040204" pitchFamily="50" charset="-128"/>
                <a:ea typeface="メイリオ" panose="020B0604030504040204" pitchFamily="50" charset="-128"/>
              </a:rPr>
              <a:t>・</a:t>
            </a:r>
            <a:r>
              <a:rPr lang="en-US" altLang="ja-JP" sz="1600" b="1" dirty="0" err="1">
                <a:latin typeface="メイリオ" panose="020B0604030504040204" pitchFamily="50" charset="-128"/>
                <a:ea typeface="メイリオ" panose="020B0604030504040204" pitchFamily="50" charset="-128"/>
              </a:rPr>
              <a:t>iijmio</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BIGLOBE</a:t>
            </a: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OCN mobile</a:t>
            </a: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HIS Mobile</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など</a:t>
            </a:r>
            <a:endParaRPr lang="en-US" altLang="ja-JP" sz="1600" b="1"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E3345097-4C68-44CF-9BFD-9243FD0DE109}"/>
              </a:ext>
            </a:extLst>
          </p:cNvPr>
          <p:cNvSpPr txBox="1"/>
          <p:nvPr/>
        </p:nvSpPr>
        <p:spPr>
          <a:xfrm>
            <a:off x="534843" y="1368876"/>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データ</a:t>
            </a:r>
            <a:r>
              <a:rPr lang="en-US" altLang="ja-JP" sz="1600" b="1" dirty="0">
                <a:latin typeface="メイリオ" panose="020B0604030504040204" pitchFamily="50" charset="-128"/>
                <a:ea typeface="メイリオ" panose="020B0604030504040204" pitchFamily="50" charset="-128"/>
              </a:rPr>
              <a:t>SIM</a:t>
            </a:r>
            <a:r>
              <a:rPr lang="ja-JP" altLang="en-US" sz="1600" b="1" dirty="0">
                <a:latin typeface="メイリオ" panose="020B0604030504040204" pitchFamily="50" charset="-128"/>
                <a:ea typeface="メイリオ" panose="020B0604030504040204" pitchFamily="50" charset="-128"/>
              </a:rPr>
              <a:t>を用意する</a:t>
            </a:r>
            <a:endParaRPr lang="en-US" altLang="ja-JP" sz="1600" b="1" dirty="0">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B1F9A652-DAC6-4C1B-92BD-1F73E8931D61}"/>
              </a:ext>
            </a:extLst>
          </p:cNvPr>
          <p:cNvGrpSpPr/>
          <p:nvPr/>
        </p:nvGrpSpPr>
        <p:grpSpPr>
          <a:xfrm>
            <a:off x="1076238" y="5279895"/>
            <a:ext cx="4754009" cy="1249368"/>
            <a:chOff x="491246" y="3780433"/>
            <a:chExt cx="5875507" cy="1538319"/>
          </a:xfrm>
        </p:grpSpPr>
        <p:sp>
          <p:nvSpPr>
            <p:cNvPr id="21" name="正方形/長方形 20">
              <a:extLst>
                <a:ext uri="{FF2B5EF4-FFF2-40B4-BE49-F238E27FC236}">
                  <a16:creationId xmlns:a16="http://schemas.microsoft.com/office/drawing/2014/main" id="{1EDA44F5-8D49-4DD6-B9EE-0B35F3113F6A}"/>
                </a:ext>
              </a:extLst>
            </p:cNvPr>
            <p:cNvSpPr/>
            <p:nvPr/>
          </p:nvSpPr>
          <p:spPr>
            <a:xfrm>
              <a:off x="491246" y="3780433"/>
              <a:ext cx="5875507" cy="15383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D8BA7111-5813-44E9-9359-F62FE5A16A07}"/>
                </a:ext>
              </a:extLst>
            </p:cNvPr>
            <p:cNvSpPr txBox="1"/>
            <p:nvPr/>
          </p:nvSpPr>
          <p:spPr>
            <a:xfrm>
              <a:off x="678339" y="4015858"/>
              <a:ext cx="5586609" cy="4168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必要通信容量</a:t>
              </a:r>
              <a:endParaRPr lang="en-US" altLang="ja-JP" sz="1600" b="1"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37834465-2995-48B3-A997-E5512F6557C4}"/>
                </a:ext>
              </a:extLst>
            </p:cNvPr>
            <p:cNvSpPr txBox="1"/>
            <p:nvPr/>
          </p:nvSpPr>
          <p:spPr>
            <a:xfrm>
              <a:off x="678339" y="4410484"/>
              <a:ext cx="5320830" cy="568438"/>
            </a:xfrm>
            <a:prstGeom prst="rect">
              <a:avLst/>
            </a:prstGeom>
            <a:noFill/>
          </p:spPr>
          <p:txBody>
            <a:bodyPr wrap="square">
              <a:sp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rgbClr val="FF0000"/>
                  </a:solidFill>
                  <a:latin typeface="メイリオ" panose="020B0604030504040204" pitchFamily="50" charset="-128"/>
                  <a:ea typeface="メイリオ" panose="020B0604030504040204" pitchFamily="50" charset="-128"/>
                </a:rPr>
                <a:t>１</a:t>
              </a:r>
              <a:r>
                <a:rPr lang="en-US" altLang="ja-JP" sz="1200" b="1" dirty="0">
                  <a:solidFill>
                    <a:srgbClr val="FF0000"/>
                  </a:solidFill>
                  <a:latin typeface="メイリオ" panose="020B0604030504040204" pitchFamily="50" charset="-128"/>
                  <a:ea typeface="メイリオ" panose="020B0604030504040204" pitchFamily="50" charset="-128"/>
                </a:rPr>
                <a:t>GB</a:t>
              </a:r>
              <a:r>
                <a:rPr lang="ja-JP" altLang="en-US" sz="1200" b="1" dirty="0">
                  <a:solidFill>
                    <a:srgbClr val="FF0000"/>
                  </a:solidFill>
                  <a:latin typeface="メイリオ" panose="020B0604030504040204" pitchFamily="50" charset="-128"/>
                  <a:ea typeface="メイリオ" panose="020B0604030504040204" pitchFamily="50" charset="-128"/>
                </a:rPr>
                <a:t>以上 </a:t>
              </a:r>
              <a:r>
                <a:rPr lang="en-US" altLang="ja-JP" sz="1200" b="1" dirty="0">
                  <a:solidFill>
                    <a:srgbClr val="FF0000"/>
                  </a:solidFill>
                  <a:latin typeface="メイリオ" panose="020B0604030504040204" pitchFamily="50" charset="-128"/>
                  <a:ea typeface="メイリオ" panose="020B0604030504040204" pitchFamily="50" charset="-128"/>
                </a:rPr>
                <a:t>/</a:t>
              </a:r>
              <a:r>
                <a:rPr lang="ja-JP" altLang="en-US" sz="1200" b="1" dirty="0">
                  <a:solidFill>
                    <a:srgbClr val="FF0000"/>
                  </a:solidFill>
                  <a:latin typeface="メイリオ" panose="020B0604030504040204" pitchFamily="50" charset="-128"/>
                  <a:ea typeface="メイリオ" panose="020B0604030504040204" pitchFamily="50" charset="-128"/>
                </a:rPr>
                <a:t> 月　</a:t>
              </a:r>
              <a:r>
                <a:rPr lang="ja-JP" altLang="en-US" sz="1200" dirty="0">
                  <a:latin typeface="メイリオ" panose="020B0604030504040204" pitchFamily="50" charset="-128"/>
                  <a:ea typeface="メイリオ" panose="020B0604030504040204" pitchFamily="50" charset="-128"/>
                </a:rPr>
                <a:t>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をお手元にご用意ください。</a:t>
              </a:r>
              <a:endParaRPr lang="en-US" altLang="ja-JP" sz="12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99453679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16352</TotalTime>
  <Words>2119</Words>
  <Application>Microsoft Office PowerPoint</Application>
  <PresentationFormat>A4 210 x 297 mm</PresentationFormat>
  <Paragraphs>319</Paragraphs>
  <Slides>17</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Hiragino Sans</vt:lpstr>
      <vt:lpstr>メイリオ</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Yukino shibata</dc:creator>
  <cp:lastModifiedBy>佐々木一行</cp:lastModifiedBy>
  <cp:revision>297</cp:revision>
  <cp:lastPrinted>2021-11-15T04:39:46Z</cp:lastPrinted>
  <dcterms:created xsi:type="dcterms:W3CDTF">2021-08-06T03:06:14Z</dcterms:created>
  <dcterms:modified xsi:type="dcterms:W3CDTF">2021-11-15T06:46:33Z</dcterms:modified>
</cp:coreProperties>
</file>